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86" d="100"/>
          <a:sy n="86" d="100"/>
        </p:scale>
        <p:origin x="562"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209C1-64D3-C55E-A4B3-93D87E9E21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EAB5E8-D705-8B70-D7A8-9508292022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DC90B0-2CF6-2C38-C01A-F54CB0836E11}"/>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A0A8923B-2F5E-7C60-55A8-62FAA51C0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0D914-07C3-8568-C558-539D00CCD251}"/>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370376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FE010-37B3-316E-9A52-DEDCB04F03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7F2231-F2E9-3B12-3DF5-40C2B814A0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E418DE-373E-5130-15CB-FA595134EFBB}"/>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9B442BF0-C60A-7679-C9E4-525FEA7A2E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A33855-DF98-C523-6604-DA8A98CA2144}"/>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328602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629A1E-0917-165C-B8D8-D164C9A363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A2C7C3-8B4E-1DAF-9579-7568452CC9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A81E7A-69DB-A330-7CF1-D72B1465AC2D}"/>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3B8F2710-F52A-0B59-F9F3-75BC724FA5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929D9B-A52E-56BF-9A88-6EC6496BD941}"/>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46494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47719-E25C-8C72-9CAF-F7905F13EE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FDF399-2E05-EF22-1E2C-9C4A796249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7317CE-BC12-69E7-08D2-3A302AD5E97C}"/>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9C55A494-EB7D-AE41-2BA6-0491A2C77E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1CAD51-95A9-40E3-B8CD-CD38BAAB634E}"/>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717468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D7450-C6F2-9EE0-058F-803CE845A3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E57D87-BE85-FAE8-17FE-3FD464EC35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35CBB0-6B6C-2273-BFD3-259FE87D5C0C}"/>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C089935D-602E-D04C-A19E-90176414D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B3395B-E601-8D7C-B49E-94C4301DD8DE}"/>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174388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41D05-0B7B-D048-266A-34349CF049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FD79B5-4BA7-EAB2-69EF-3BAB65EAAD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D3A5E2-7ADF-2059-58B4-5B204FE329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58A74E-7F32-9897-FCAD-25E768584F29}"/>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6" name="Footer Placeholder 5">
            <a:extLst>
              <a:ext uri="{FF2B5EF4-FFF2-40B4-BE49-F238E27FC236}">
                <a16:creationId xmlns:a16="http://schemas.microsoft.com/office/drawing/2014/main" id="{3B0F309B-6DB8-FF8A-5624-FA34D76C8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D9F35C-3E1F-D1CF-BE03-0900A452B1CC}"/>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0715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01C0F-93DE-6416-9804-4D135DC484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80C26A-C9B7-8821-519C-8BB6D359BF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7F5F55-E60B-04A5-772C-D625B10B20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CF47B9-D95E-0D36-85FD-2F2FD7C75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4AC42-B03D-2906-B546-71C5E2905E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946F8C-E971-7DD2-824C-A3ECAA7BCAD6}"/>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8" name="Footer Placeholder 7">
            <a:extLst>
              <a:ext uri="{FF2B5EF4-FFF2-40B4-BE49-F238E27FC236}">
                <a16:creationId xmlns:a16="http://schemas.microsoft.com/office/drawing/2014/main" id="{DA29B1FE-15C8-3AE9-32E8-F1E58F8773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A866AC-1E7D-4E31-EAE4-6929D8B0DB4A}"/>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1214309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84D55-CA11-0476-CA3F-102B7395CA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A23FE5-20FD-FE47-7039-EC4533ED7D9E}"/>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4" name="Footer Placeholder 3">
            <a:extLst>
              <a:ext uri="{FF2B5EF4-FFF2-40B4-BE49-F238E27FC236}">
                <a16:creationId xmlns:a16="http://schemas.microsoft.com/office/drawing/2014/main" id="{A8822738-B960-6514-4CB8-06B7C91B5A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F204F6-7F8E-CEFF-22EB-D63121FAECE9}"/>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27872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4DFBAA-A124-F508-2B1C-BE65CF0A13D0}"/>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3" name="Footer Placeholder 2">
            <a:extLst>
              <a:ext uri="{FF2B5EF4-FFF2-40B4-BE49-F238E27FC236}">
                <a16:creationId xmlns:a16="http://schemas.microsoft.com/office/drawing/2014/main" id="{9ACECF15-289E-5059-C6B3-94871F3C6D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F7A270-96EF-CCB3-C3C8-968559C5A12E}"/>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96230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6FE78-531F-DEDC-8E4D-19B5540DC8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0F0FCB-73CD-501C-F440-5E9ADB533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A364F4-5088-A504-F4A1-5B214168F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F6317A-EE65-6EC5-B053-9E85ABB49BD8}"/>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6" name="Footer Placeholder 5">
            <a:extLst>
              <a:ext uri="{FF2B5EF4-FFF2-40B4-BE49-F238E27FC236}">
                <a16:creationId xmlns:a16="http://schemas.microsoft.com/office/drawing/2014/main" id="{47D3E2D1-CE25-F042-6FB0-3A16AD5AE6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5FBC7C-F47D-EB9C-3EEB-A9BA0FCE79F7}"/>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1674251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D3C92-620B-C3A8-7ABC-CAA160A07C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7BF87E-DFB5-803A-C961-C7C7F7558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F10445-95D3-92B7-9F0B-0F0985EA7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81BDA-C619-DAF7-48E8-624C525F00E0}"/>
              </a:ext>
            </a:extLst>
          </p:cNvPr>
          <p:cNvSpPr>
            <a:spLocks noGrp="1"/>
          </p:cNvSpPr>
          <p:nvPr>
            <p:ph type="dt" sz="half" idx="10"/>
          </p:nvPr>
        </p:nvSpPr>
        <p:spPr/>
        <p:txBody>
          <a:bodyPr/>
          <a:lstStyle/>
          <a:p>
            <a:fld id="{09524E09-98D8-4CCF-A13C-D8FCDB52E4B0}" type="datetimeFigureOut">
              <a:rPr lang="en-US" smtClean="0"/>
              <a:t>6/4/2026</a:t>
            </a:fld>
            <a:endParaRPr lang="en-US"/>
          </a:p>
        </p:txBody>
      </p:sp>
      <p:sp>
        <p:nvSpPr>
          <p:cNvPr id="6" name="Footer Placeholder 5">
            <a:extLst>
              <a:ext uri="{FF2B5EF4-FFF2-40B4-BE49-F238E27FC236}">
                <a16:creationId xmlns:a16="http://schemas.microsoft.com/office/drawing/2014/main" id="{9E1976A2-0326-FF0D-7DAD-EC83796C1B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F8FF22-7790-499C-6F28-E52A51C7C7E3}"/>
              </a:ext>
            </a:extLst>
          </p:cNvPr>
          <p:cNvSpPr>
            <a:spLocks noGrp="1"/>
          </p:cNvSpPr>
          <p:nvPr>
            <p:ph type="sldNum" sz="quarter" idx="12"/>
          </p:nvPr>
        </p:nvSpPr>
        <p:spPr/>
        <p:txBody>
          <a:bodyPr/>
          <a:lstStyle/>
          <a:p>
            <a:fld id="{2B695AB9-8B96-4F04-AA67-48A6E7A464A9}" type="slidenum">
              <a:rPr lang="en-US" smtClean="0"/>
              <a:t>‹#›</a:t>
            </a:fld>
            <a:endParaRPr lang="en-US"/>
          </a:p>
        </p:txBody>
      </p:sp>
    </p:spTree>
    <p:extLst>
      <p:ext uri="{BB962C8B-B14F-4D97-AF65-F5344CB8AC3E}">
        <p14:creationId xmlns:p14="http://schemas.microsoft.com/office/powerpoint/2010/main" val="211435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27809D-E6F7-BC9F-842F-E5B101036D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554F8D-D058-A128-BFB5-69EB76890B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3C6E9-2CE6-8AE1-2E50-ABAFD2ABBB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524E09-98D8-4CCF-A13C-D8FCDB52E4B0}" type="datetimeFigureOut">
              <a:rPr lang="en-US" smtClean="0"/>
              <a:t>6/4/2026</a:t>
            </a:fld>
            <a:endParaRPr lang="en-US"/>
          </a:p>
        </p:txBody>
      </p:sp>
      <p:sp>
        <p:nvSpPr>
          <p:cNvPr id="5" name="Footer Placeholder 4">
            <a:extLst>
              <a:ext uri="{FF2B5EF4-FFF2-40B4-BE49-F238E27FC236}">
                <a16:creationId xmlns:a16="http://schemas.microsoft.com/office/drawing/2014/main" id="{0A3B11DE-8B22-DACF-3471-661238F40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C740A0-F5B5-951D-12EE-3F05696C4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95AB9-8B96-4F04-AA67-48A6E7A464A9}" type="slidenum">
              <a:rPr lang="en-US" smtClean="0"/>
              <a:t>‹#›</a:t>
            </a:fld>
            <a:endParaRPr lang="en-US"/>
          </a:p>
        </p:txBody>
      </p:sp>
    </p:spTree>
    <p:extLst>
      <p:ext uri="{BB962C8B-B14F-4D97-AF65-F5344CB8AC3E}">
        <p14:creationId xmlns:p14="http://schemas.microsoft.com/office/powerpoint/2010/main" val="420060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F8CC9-D3D7-D782-866E-60F719F2E1C0}"/>
              </a:ext>
            </a:extLst>
          </p:cNvPr>
          <p:cNvSpPr>
            <a:spLocks noGrp="1"/>
          </p:cNvSpPr>
          <p:nvPr>
            <p:ph type="ctrTitle"/>
          </p:nvPr>
        </p:nvSpPr>
        <p:spPr/>
        <p:txBody>
          <a:bodyPr/>
          <a:lstStyle/>
          <a:p>
            <a:r>
              <a:rPr lang="el-GR" dirty="0"/>
              <a:t>2.3 Μια περιήγηση στο Εσωτερικό του Κυττάρου</a:t>
            </a:r>
            <a:endParaRPr lang="en-US" dirty="0"/>
          </a:p>
        </p:txBody>
      </p:sp>
      <p:sp>
        <p:nvSpPr>
          <p:cNvPr id="3" name="Subtitle 2">
            <a:extLst>
              <a:ext uri="{FF2B5EF4-FFF2-40B4-BE49-F238E27FC236}">
                <a16:creationId xmlns:a16="http://schemas.microsoft.com/office/drawing/2014/main" id="{1CB31C8C-7946-823C-1D7F-80E5194619CC}"/>
              </a:ext>
            </a:extLst>
          </p:cNvPr>
          <p:cNvSpPr>
            <a:spLocks noGrp="1"/>
          </p:cNvSpPr>
          <p:nvPr>
            <p:ph type="subTitle" idx="1"/>
          </p:nvPr>
        </p:nvSpPr>
        <p:spPr/>
        <p:txBody>
          <a:bodyPr/>
          <a:lstStyle/>
          <a:p>
            <a:r>
              <a:rPr lang="el-GR" dirty="0"/>
              <a:t>Πυρήνας, Ενδομεμβρανικό σύστημα, Χλωροπλάστες και Μιτοχόνδρια</a:t>
            </a:r>
            <a:endParaRPr lang="en-US" dirty="0"/>
          </a:p>
        </p:txBody>
      </p:sp>
    </p:spTree>
    <p:extLst>
      <p:ext uri="{BB962C8B-B14F-4D97-AF65-F5344CB8AC3E}">
        <p14:creationId xmlns:p14="http://schemas.microsoft.com/office/powerpoint/2010/main" val="4149885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2044A0-0277-871A-FA58-8E739FA6E0CC}"/>
              </a:ext>
            </a:extLst>
          </p:cNvPr>
          <p:cNvSpPr>
            <a:spLocks noGrp="1"/>
          </p:cNvSpPr>
          <p:nvPr>
            <p:ph type="title"/>
          </p:nvPr>
        </p:nvSpPr>
        <p:spPr>
          <a:xfrm>
            <a:off x="763555" y="135873"/>
            <a:ext cx="10515600" cy="694554"/>
          </a:xfrm>
        </p:spPr>
        <p:txBody>
          <a:bodyPr>
            <a:normAutofit fontScale="90000"/>
          </a:bodyPr>
          <a:lstStyle/>
          <a:p>
            <a:pPr algn="ctr"/>
            <a:r>
              <a:rPr lang="el-GR" dirty="0"/>
              <a:t>Ενδομεμβρανικό Σύστημα</a:t>
            </a:r>
            <a:br>
              <a:rPr lang="el-GR" dirty="0"/>
            </a:br>
            <a:r>
              <a:rPr lang="el-GR" sz="2700" dirty="0"/>
              <a:t>Κενοτόπια</a:t>
            </a:r>
            <a:endParaRPr lang="en-US" dirty="0"/>
          </a:p>
        </p:txBody>
      </p:sp>
      <p:pic>
        <p:nvPicPr>
          <p:cNvPr id="6" name="Picture 5">
            <a:extLst>
              <a:ext uri="{FF2B5EF4-FFF2-40B4-BE49-F238E27FC236}">
                <a16:creationId xmlns:a16="http://schemas.microsoft.com/office/drawing/2014/main" id="{0B8456EF-7CB3-F71D-D812-068AF0DF4C7D}"/>
              </a:ext>
            </a:extLst>
          </p:cNvPr>
          <p:cNvPicPr>
            <a:picLocks noChangeAspect="1"/>
          </p:cNvPicPr>
          <p:nvPr/>
        </p:nvPicPr>
        <p:blipFill>
          <a:blip r:embed="rId2"/>
          <a:stretch>
            <a:fillRect/>
          </a:stretch>
        </p:blipFill>
        <p:spPr>
          <a:xfrm>
            <a:off x="123957" y="2142945"/>
            <a:ext cx="3362794" cy="2572109"/>
          </a:xfrm>
          <a:prstGeom prst="rect">
            <a:avLst/>
          </a:prstGeom>
        </p:spPr>
      </p:pic>
      <p:pic>
        <p:nvPicPr>
          <p:cNvPr id="8" name="Picture 7">
            <a:extLst>
              <a:ext uri="{FF2B5EF4-FFF2-40B4-BE49-F238E27FC236}">
                <a16:creationId xmlns:a16="http://schemas.microsoft.com/office/drawing/2014/main" id="{D5C4C859-D572-184F-9185-AB8A3B974C76}"/>
              </a:ext>
            </a:extLst>
          </p:cNvPr>
          <p:cNvPicPr>
            <a:picLocks noChangeAspect="1"/>
          </p:cNvPicPr>
          <p:nvPr/>
        </p:nvPicPr>
        <p:blipFill>
          <a:blip r:embed="rId3"/>
          <a:stretch>
            <a:fillRect/>
          </a:stretch>
        </p:blipFill>
        <p:spPr>
          <a:xfrm>
            <a:off x="4133576" y="2139794"/>
            <a:ext cx="3493123" cy="2942023"/>
          </a:xfrm>
          <a:prstGeom prst="rect">
            <a:avLst/>
          </a:prstGeom>
        </p:spPr>
      </p:pic>
      <p:pic>
        <p:nvPicPr>
          <p:cNvPr id="10" name="Picture 9">
            <a:extLst>
              <a:ext uri="{FF2B5EF4-FFF2-40B4-BE49-F238E27FC236}">
                <a16:creationId xmlns:a16="http://schemas.microsoft.com/office/drawing/2014/main" id="{1A249039-F48B-D9E0-214A-19EA59F05A86}"/>
              </a:ext>
            </a:extLst>
          </p:cNvPr>
          <p:cNvPicPr>
            <a:picLocks noChangeAspect="1"/>
          </p:cNvPicPr>
          <p:nvPr/>
        </p:nvPicPr>
        <p:blipFill>
          <a:blip r:embed="rId4"/>
          <a:stretch>
            <a:fillRect/>
          </a:stretch>
        </p:blipFill>
        <p:spPr>
          <a:xfrm>
            <a:off x="7626699" y="2605822"/>
            <a:ext cx="4467849" cy="2229161"/>
          </a:xfrm>
          <a:prstGeom prst="rect">
            <a:avLst/>
          </a:prstGeom>
        </p:spPr>
      </p:pic>
      <p:sp>
        <p:nvSpPr>
          <p:cNvPr id="11" name="TextBox 10">
            <a:extLst>
              <a:ext uri="{FF2B5EF4-FFF2-40B4-BE49-F238E27FC236}">
                <a16:creationId xmlns:a16="http://schemas.microsoft.com/office/drawing/2014/main" id="{CE9E8D5D-370A-BACB-A9D9-25989A24FB81}"/>
              </a:ext>
            </a:extLst>
          </p:cNvPr>
          <p:cNvSpPr txBox="1"/>
          <p:nvPr/>
        </p:nvSpPr>
        <p:spPr>
          <a:xfrm>
            <a:off x="8814877" y="1770462"/>
            <a:ext cx="2091493" cy="369332"/>
          </a:xfrm>
          <a:prstGeom prst="rect">
            <a:avLst/>
          </a:prstGeom>
          <a:noFill/>
        </p:spPr>
        <p:txBody>
          <a:bodyPr wrap="square" rtlCol="0">
            <a:spAutoFit/>
          </a:bodyPr>
          <a:lstStyle/>
          <a:p>
            <a:pPr algn="ctr"/>
            <a:r>
              <a:rPr lang="el-GR" dirty="0"/>
              <a:t>Ζωικό Κύτταρο</a:t>
            </a:r>
            <a:endParaRPr lang="en-US" dirty="0"/>
          </a:p>
        </p:txBody>
      </p:sp>
      <p:sp>
        <p:nvSpPr>
          <p:cNvPr id="12" name="TextBox 11">
            <a:extLst>
              <a:ext uri="{FF2B5EF4-FFF2-40B4-BE49-F238E27FC236}">
                <a16:creationId xmlns:a16="http://schemas.microsoft.com/office/drawing/2014/main" id="{C9622811-217E-3885-41AA-FDD85FDD0EAF}"/>
              </a:ext>
            </a:extLst>
          </p:cNvPr>
          <p:cNvSpPr txBox="1"/>
          <p:nvPr/>
        </p:nvSpPr>
        <p:spPr>
          <a:xfrm>
            <a:off x="4323901" y="1770462"/>
            <a:ext cx="2091493" cy="369332"/>
          </a:xfrm>
          <a:prstGeom prst="rect">
            <a:avLst/>
          </a:prstGeom>
          <a:noFill/>
        </p:spPr>
        <p:txBody>
          <a:bodyPr wrap="square" rtlCol="0">
            <a:spAutoFit/>
          </a:bodyPr>
          <a:lstStyle/>
          <a:p>
            <a:pPr algn="ctr"/>
            <a:r>
              <a:rPr lang="el-GR" dirty="0"/>
              <a:t>Φυτικό Κύτταρο</a:t>
            </a:r>
            <a:endParaRPr lang="en-US" dirty="0"/>
          </a:p>
        </p:txBody>
      </p:sp>
    </p:spTree>
    <p:extLst>
      <p:ext uri="{BB962C8B-B14F-4D97-AF65-F5344CB8AC3E}">
        <p14:creationId xmlns:p14="http://schemas.microsoft.com/office/powerpoint/2010/main" val="227698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F0E5F4-1735-1D1F-0193-736F817A3E8E}"/>
              </a:ext>
            </a:extLst>
          </p:cNvPr>
          <p:cNvSpPr>
            <a:spLocks noGrp="1"/>
          </p:cNvSpPr>
          <p:nvPr>
            <p:ph type="title"/>
          </p:nvPr>
        </p:nvSpPr>
        <p:spPr>
          <a:xfrm>
            <a:off x="763555" y="135873"/>
            <a:ext cx="10515600" cy="694554"/>
          </a:xfrm>
        </p:spPr>
        <p:txBody>
          <a:bodyPr>
            <a:normAutofit fontScale="90000"/>
          </a:bodyPr>
          <a:lstStyle/>
          <a:p>
            <a:pPr algn="ctr"/>
            <a:r>
              <a:rPr lang="el-GR" dirty="0"/>
              <a:t>Χλωροπλάστες και Μιτοχόνδρια</a:t>
            </a:r>
            <a:br>
              <a:rPr lang="el-GR" dirty="0"/>
            </a:br>
            <a:r>
              <a:rPr lang="el-GR" sz="2400" dirty="0"/>
              <a:t>Οι μετατροπείς ενέργειας των κυττάρων</a:t>
            </a:r>
            <a:endParaRPr lang="en-US" dirty="0"/>
          </a:p>
        </p:txBody>
      </p:sp>
      <p:pic>
        <p:nvPicPr>
          <p:cNvPr id="6" name="Picture 5">
            <a:extLst>
              <a:ext uri="{FF2B5EF4-FFF2-40B4-BE49-F238E27FC236}">
                <a16:creationId xmlns:a16="http://schemas.microsoft.com/office/drawing/2014/main" id="{5D46E5BD-B640-AA78-DB4E-60B5486003B0}"/>
              </a:ext>
            </a:extLst>
          </p:cNvPr>
          <p:cNvPicPr>
            <a:picLocks noChangeAspect="1"/>
          </p:cNvPicPr>
          <p:nvPr/>
        </p:nvPicPr>
        <p:blipFill>
          <a:blip r:embed="rId2"/>
          <a:stretch>
            <a:fillRect/>
          </a:stretch>
        </p:blipFill>
        <p:spPr>
          <a:xfrm>
            <a:off x="1170615" y="1319107"/>
            <a:ext cx="3842351" cy="881481"/>
          </a:xfrm>
          <a:prstGeom prst="rect">
            <a:avLst/>
          </a:prstGeom>
        </p:spPr>
      </p:pic>
      <p:pic>
        <p:nvPicPr>
          <p:cNvPr id="8" name="Picture 7">
            <a:extLst>
              <a:ext uri="{FF2B5EF4-FFF2-40B4-BE49-F238E27FC236}">
                <a16:creationId xmlns:a16="http://schemas.microsoft.com/office/drawing/2014/main" id="{09D63403-CF2D-5719-F456-A1D46709B74E}"/>
              </a:ext>
            </a:extLst>
          </p:cNvPr>
          <p:cNvPicPr>
            <a:picLocks noChangeAspect="1"/>
          </p:cNvPicPr>
          <p:nvPr/>
        </p:nvPicPr>
        <p:blipFill>
          <a:blip r:embed="rId3"/>
          <a:stretch>
            <a:fillRect/>
          </a:stretch>
        </p:blipFill>
        <p:spPr>
          <a:xfrm>
            <a:off x="1062694" y="2386456"/>
            <a:ext cx="4041869" cy="4111158"/>
          </a:xfrm>
          <a:prstGeom prst="rect">
            <a:avLst/>
          </a:prstGeom>
        </p:spPr>
      </p:pic>
      <p:pic>
        <p:nvPicPr>
          <p:cNvPr id="10" name="Picture 9">
            <a:extLst>
              <a:ext uri="{FF2B5EF4-FFF2-40B4-BE49-F238E27FC236}">
                <a16:creationId xmlns:a16="http://schemas.microsoft.com/office/drawing/2014/main" id="{08DC988A-26B2-070F-225D-65D8BDC0AB22}"/>
              </a:ext>
            </a:extLst>
          </p:cNvPr>
          <p:cNvPicPr>
            <a:picLocks noChangeAspect="1"/>
          </p:cNvPicPr>
          <p:nvPr/>
        </p:nvPicPr>
        <p:blipFill>
          <a:blip r:embed="rId4"/>
          <a:stretch>
            <a:fillRect/>
          </a:stretch>
        </p:blipFill>
        <p:spPr>
          <a:xfrm>
            <a:off x="5251814" y="1319107"/>
            <a:ext cx="3842350" cy="1710179"/>
          </a:xfrm>
          <a:prstGeom prst="rect">
            <a:avLst/>
          </a:prstGeom>
        </p:spPr>
      </p:pic>
      <p:pic>
        <p:nvPicPr>
          <p:cNvPr id="12" name="Picture 11">
            <a:extLst>
              <a:ext uri="{FF2B5EF4-FFF2-40B4-BE49-F238E27FC236}">
                <a16:creationId xmlns:a16="http://schemas.microsoft.com/office/drawing/2014/main" id="{7EA3F9C6-08F9-F036-8EA8-B8F86D5C9DB1}"/>
              </a:ext>
            </a:extLst>
          </p:cNvPr>
          <p:cNvPicPr>
            <a:picLocks noChangeAspect="1"/>
          </p:cNvPicPr>
          <p:nvPr/>
        </p:nvPicPr>
        <p:blipFill>
          <a:blip r:embed="rId5"/>
          <a:stretch>
            <a:fillRect/>
          </a:stretch>
        </p:blipFill>
        <p:spPr>
          <a:xfrm>
            <a:off x="5859461" y="3161797"/>
            <a:ext cx="5213822" cy="3335817"/>
          </a:xfrm>
          <a:prstGeom prst="rect">
            <a:avLst/>
          </a:prstGeom>
        </p:spPr>
      </p:pic>
    </p:spTree>
    <p:extLst>
      <p:ext uri="{BB962C8B-B14F-4D97-AF65-F5344CB8AC3E}">
        <p14:creationId xmlns:p14="http://schemas.microsoft.com/office/powerpoint/2010/main" val="291992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0ADC2C-54B9-17C1-2CC2-7047EF76CC7D}"/>
              </a:ext>
            </a:extLst>
          </p:cNvPr>
          <p:cNvSpPr>
            <a:spLocks noGrp="1"/>
          </p:cNvSpPr>
          <p:nvPr>
            <p:ph type="title"/>
          </p:nvPr>
        </p:nvSpPr>
        <p:spPr>
          <a:xfrm>
            <a:off x="763555" y="135873"/>
            <a:ext cx="10515600" cy="694554"/>
          </a:xfrm>
        </p:spPr>
        <p:txBody>
          <a:bodyPr>
            <a:normAutofit fontScale="90000"/>
          </a:bodyPr>
          <a:lstStyle/>
          <a:p>
            <a:pPr algn="ctr"/>
            <a:r>
              <a:rPr lang="el-GR" dirty="0"/>
              <a:t>Χλωροπλάστες και Μιτοχόνδρια</a:t>
            </a:r>
            <a:br>
              <a:rPr lang="el-GR" dirty="0"/>
            </a:br>
            <a:r>
              <a:rPr lang="el-GR" sz="2400" dirty="0"/>
              <a:t>Οι μετατροπείς ενέργειας των κυττάρων</a:t>
            </a:r>
            <a:endParaRPr lang="en-US" dirty="0"/>
          </a:p>
        </p:txBody>
      </p:sp>
      <p:pic>
        <p:nvPicPr>
          <p:cNvPr id="6" name="Picture 5">
            <a:extLst>
              <a:ext uri="{FF2B5EF4-FFF2-40B4-BE49-F238E27FC236}">
                <a16:creationId xmlns:a16="http://schemas.microsoft.com/office/drawing/2014/main" id="{A74B8273-CBE7-6306-6A95-71C3E1118FFC}"/>
              </a:ext>
            </a:extLst>
          </p:cNvPr>
          <p:cNvPicPr>
            <a:picLocks noChangeAspect="1"/>
          </p:cNvPicPr>
          <p:nvPr/>
        </p:nvPicPr>
        <p:blipFill>
          <a:blip r:embed="rId2"/>
          <a:stretch>
            <a:fillRect/>
          </a:stretch>
        </p:blipFill>
        <p:spPr>
          <a:xfrm>
            <a:off x="1769859" y="1185092"/>
            <a:ext cx="4123821" cy="5394534"/>
          </a:xfrm>
          <a:prstGeom prst="rect">
            <a:avLst/>
          </a:prstGeom>
        </p:spPr>
      </p:pic>
      <p:pic>
        <p:nvPicPr>
          <p:cNvPr id="8" name="Picture 7">
            <a:extLst>
              <a:ext uri="{FF2B5EF4-FFF2-40B4-BE49-F238E27FC236}">
                <a16:creationId xmlns:a16="http://schemas.microsoft.com/office/drawing/2014/main" id="{4C4644E8-D8D0-3AF2-1AFD-B407A33EB9F2}"/>
              </a:ext>
            </a:extLst>
          </p:cNvPr>
          <p:cNvPicPr>
            <a:picLocks noChangeAspect="1"/>
          </p:cNvPicPr>
          <p:nvPr/>
        </p:nvPicPr>
        <p:blipFill>
          <a:blip r:embed="rId3"/>
          <a:stretch>
            <a:fillRect/>
          </a:stretch>
        </p:blipFill>
        <p:spPr>
          <a:xfrm>
            <a:off x="6021355" y="1105318"/>
            <a:ext cx="4380829" cy="1749814"/>
          </a:xfrm>
          <a:prstGeom prst="rect">
            <a:avLst/>
          </a:prstGeom>
        </p:spPr>
      </p:pic>
      <p:pic>
        <p:nvPicPr>
          <p:cNvPr id="10" name="Picture 9">
            <a:extLst>
              <a:ext uri="{FF2B5EF4-FFF2-40B4-BE49-F238E27FC236}">
                <a16:creationId xmlns:a16="http://schemas.microsoft.com/office/drawing/2014/main" id="{0F0FB3E0-D51C-0697-3CD4-3B8D81CEC227}"/>
              </a:ext>
            </a:extLst>
          </p:cNvPr>
          <p:cNvPicPr>
            <a:picLocks noChangeAspect="1"/>
          </p:cNvPicPr>
          <p:nvPr/>
        </p:nvPicPr>
        <p:blipFill>
          <a:blip r:embed="rId4"/>
          <a:stretch>
            <a:fillRect/>
          </a:stretch>
        </p:blipFill>
        <p:spPr>
          <a:xfrm>
            <a:off x="6690763" y="2855132"/>
            <a:ext cx="3042012" cy="3547536"/>
          </a:xfrm>
          <a:prstGeom prst="rect">
            <a:avLst/>
          </a:prstGeom>
        </p:spPr>
      </p:pic>
    </p:spTree>
    <p:extLst>
      <p:ext uri="{BB962C8B-B14F-4D97-AF65-F5344CB8AC3E}">
        <p14:creationId xmlns:p14="http://schemas.microsoft.com/office/powerpoint/2010/main" val="2879114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0C2F-B900-B553-8619-D5D6364E2671}"/>
              </a:ext>
            </a:extLst>
          </p:cNvPr>
          <p:cNvSpPr>
            <a:spLocks noGrp="1"/>
          </p:cNvSpPr>
          <p:nvPr>
            <p:ph type="title"/>
          </p:nvPr>
        </p:nvSpPr>
        <p:spPr/>
        <p:txBody>
          <a:bodyPr/>
          <a:lstStyle/>
          <a:p>
            <a:r>
              <a:rPr lang="el-GR" dirty="0"/>
              <a:t>Εξτρα</a:t>
            </a:r>
            <a:endParaRPr lang="en-US" dirty="0"/>
          </a:p>
        </p:txBody>
      </p:sp>
      <p:sp>
        <p:nvSpPr>
          <p:cNvPr id="4" name="TextBox 3">
            <a:extLst>
              <a:ext uri="{FF2B5EF4-FFF2-40B4-BE49-F238E27FC236}">
                <a16:creationId xmlns:a16="http://schemas.microsoft.com/office/drawing/2014/main" id="{BAEEB484-71FC-DF5B-A25D-2A5476E0FE00}"/>
              </a:ext>
            </a:extLst>
          </p:cNvPr>
          <p:cNvSpPr txBox="1"/>
          <p:nvPr/>
        </p:nvSpPr>
        <p:spPr>
          <a:xfrm>
            <a:off x="506185" y="1539551"/>
            <a:ext cx="11179629" cy="4524315"/>
          </a:xfrm>
          <a:prstGeom prst="rect">
            <a:avLst/>
          </a:prstGeom>
          <a:noFill/>
        </p:spPr>
        <p:txBody>
          <a:bodyPr wrap="square" rtlCol="0">
            <a:spAutoFit/>
          </a:bodyPr>
          <a:lstStyle/>
          <a:p>
            <a:pPr marL="285750" indent="-285750">
              <a:buFont typeface="Arial" panose="020B0604020202020204" pitchFamily="34" charset="0"/>
              <a:buChar char="•"/>
            </a:pPr>
            <a:r>
              <a:rPr lang="el-GR" dirty="0"/>
              <a:t>Σε ένα κύτταρο των θηλαστικών περιέχονται 1000-1500 μιτοχόνδρια</a:t>
            </a:r>
          </a:p>
          <a:p>
            <a:pPr marL="285750" indent="-285750">
              <a:buFont typeface="Arial" panose="020B0604020202020204" pitchFamily="34" charset="0"/>
              <a:buChar char="•"/>
            </a:pPr>
            <a:r>
              <a:rPr lang="el-GR" dirty="0"/>
              <a:t>Ο αριθμός και το μέγεθος των πτυχών ποικίλει και εξαρτάται από τισ απαιτήσεις των κυττάρων σε ενέργεια (π.χ. Μυικά κύτταρα σε αντίθεση με τα μιτοχόνδρια των φυτικών κυττάρων).</a:t>
            </a:r>
          </a:p>
          <a:p>
            <a:pPr marL="285750" indent="-285750">
              <a:buFont typeface="Arial" panose="020B0604020202020204" pitchFamily="34" charset="0"/>
              <a:buChar char="•"/>
            </a:pPr>
            <a:r>
              <a:rPr lang="el-GR" dirty="0"/>
              <a:t>Στη μήτρα των μιτοχονδρίων περιλαμβάνονται ένα μικρό δίκλωνο κυκλικό </a:t>
            </a:r>
            <a:r>
              <a:rPr lang="en-US" dirty="0"/>
              <a:t>DNA</a:t>
            </a:r>
            <a:r>
              <a:rPr lang="el-GR" dirty="0"/>
              <a:t>, </a:t>
            </a:r>
            <a:r>
              <a:rPr lang="en-US" dirty="0"/>
              <a:t>RNA</a:t>
            </a:r>
            <a:r>
              <a:rPr lang="el-GR" dirty="0"/>
              <a:t> και προκαρυωτικού τύπου ριβοσώματα για τη πρωτεινοσύνθεση</a:t>
            </a:r>
          </a:p>
          <a:p>
            <a:pPr marL="285750" indent="-285750">
              <a:buFont typeface="Arial" panose="020B0604020202020204" pitchFamily="34" charset="0"/>
              <a:buChar char="•"/>
            </a:pPr>
            <a:r>
              <a:rPr lang="el-GR" dirty="0"/>
              <a:t>Ο κύκλος του </a:t>
            </a:r>
            <a:r>
              <a:rPr lang="en-US" dirty="0"/>
              <a:t>Krebs</a:t>
            </a:r>
            <a:r>
              <a:rPr lang="el-GR" dirty="0"/>
              <a:t> είναι εκεί που συνδέονται όλες οι καταβολικές οδοί του κυττάρου (τρανσαμίνωση πρωτεινών και αμινοξέων που καταλλήγουν σε συστατικά που χρησιμοποιούνται στο κύκλο αυτό μαζί με μεταβολισμό γλυκόζης που δίνει το ακέτυλο </a:t>
            </a:r>
            <a:r>
              <a:rPr lang="en-US" dirty="0"/>
              <a:t>CoA</a:t>
            </a:r>
            <a:r>
              <a:rPr lang="el-GR" dirty="0"/>
              <a:t>).  Μαζί με την οξειδωτική φωσφορυλίωση και τη μεταφορά ηλεκτρονίων επιτελείτε στα μιτοχόνδρια.</a:t>
            </a:r>
          </a:p>
          <a:p>
            <a:pPr marL="285750" indent="-285750">
              <a:buFont typeface="Arial" panose="020B0604020202020204" pitchFamily="34" charset="0"/>
              <a:buChar char="•"/>
            </a:pPr>
            <a:r>
              <a:rPr lang="el-GR" dirty="0"/>
              <a:t>Η παραγωγή του </a:t>
            </a:r>
            <a:r>
              <a:rPr lang="en-US" dirty="0"/>
              <a:t>ATP</a:t>
            </a:r>
            <a:r>
              <a:rPr lang="el-GR" dirty="0"/>
              <a:t> στα μιτοχόνδριαπου, που ξεκινάει από τη μεταφορά των ηλεκτρονίων από </a:t>
            </a:r>
            <a:r>
              <a:rPr lang="en-US" dirty="0"/>
              <a:t>NADH </a:t>
            </a:r>
            <a:r>
              <a:rPr lang="el-GR" dirty="0"/>
              <a:t>και </a:t>
            </a:r>
            <a:r>
              <a:rPr lang="en-US" dirty="0"/>
              <a:t>FADH</a:t>
            </a:r>
            <a:r>
              <a:rPr lang="el-GR" dirty="0"/>
              <a:t>, είναι το τελικό προιόν της οξειδωτικής φωσφωρυλίωσης και αυτό που καθιστάτα μιτοχόνδρια ενεργειακά κέντρα.</a:t>
            </a:r>
          </a:p>
          <a:p>
            <a:pPr marL="285750" indent="-285750">
              <a:buFont typeface="Arial" panose="020B0604020202020204" pitchFamily="34" charset="0"/>
              <a:buChar char="•"/>
            </a:pPr>
            <a:r>
              <a:rPr lang="el-GR" dirty="0"/>
              <a:t>Στα μιτοχόνδρια τα μόρια που συμμετέχουν στις τρεις διαφορετικές διαδικασίες παραγωγής ενέργειας βρίσκονται σε διαφορετικά σημεία</a:t>
            </a:r>
            <a:r>
              <a:rPr lang="el-GR" dirty="0">
                <a:sym typeface="Wingdings" panose="05000000000000000000" pitchFamily="2" charset="2"/>
              </a:rPr>
              <a:t> Υπάρχει έντονη λειτουργική και φυσική διαμερισματοποίηση. Ετσι, οι πρωτείνες που μετατρέπουν τα μόρια σε προβαθμίδες για το κύκλο του </a:t>
            </a:r>
            <a:r>
              <a:rPr lang="en-US" dirty="0">
                <a:sym typeface="Wingdings" panose="05000000000000000000" pitchFamily="2" charset="2"/>
              </a:rPr>
              <a:t>Krebs</a:t>
            </a:r>
            <a:r>
              <a:rPr lang="el-GR" dirty="0">
                <a:sym typeface="Wingdings" panose="05000000000000000000" pitchFamily="2" charset="2"/>
              </a:rPr>
              <a:t> βρίσκονται στην εξωτερική μεμβράνη των μιτοχονδρίων, ο κύκλος του </a:t>
            </a:r>
            <a:r>
              <a:rPr lang="en-US" dirty="0">
                <a:sym typeface="Wingdings" panose="05000000000000000000" pitchFamily="2" charset="2"/>
              </a:rPr>
              <a:t>Krebs</a:t>
            </a:r>
            <a:r>
              <a:rPr lang="el-GR" dirty="0">
                <a:sym typeface="Wingdings" panose="05000000000000000000" pitchFamily="2" charset="2"/>
              </a:rPr>
              <a:t> επιτελειτε στη μήτρα και τα ένζυμα που απαιτούνται για τη μεταφορά των ηλεκτρονίων και την οξειδωτική φωσφωρυλίωση βρίσκονται στην εσωτερική μεμβράνη. </a:t>
            </a:r>
            <a:endParaRPr lang="en-US" dirty="0"/>
          </a:p>
        </p:txBody>
      </p:sp>
    </p:spTree>
    <p:extLst>
      <p:ext uri="{BB962C8B-B14F-4D97-AF65-F5344CB8AC3E}">
        <p14:creationId xmlns:p14="http://schemas.microsoft.com/office/powerpoint/2010/main" val="151079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44CB53-7857-6EF9-3574-CBBD449E7B4C}"/>
              </a:ext>
            </a:extLst>
          </p:cNvPr>
          <p:cNvSpPr>
            <a:spLocks noGrp="1"/>
          </p:cNvSpPr>
          <p:nvPr>
            <p:ph type="title"/>
          </p:nvPr>
        </p:nvSpPr>
        <p:spPr>
          <a:xfrm>
            <a:off x="838200" y="365125"/>
            <a:ext cx="10515600" cy="1325563"/>
          </a:xfrm>
        </p:spPr>
        <p:txBody>
          <a:bodyPr/>
          <a:lstStyle/>
          <a:p>
            <a:r>
              <a:rPr lang="el-GR" dirty="0"/>
              <a:t>Εξτρα</a:t>
            </a:r>
            <a:endParaRPr lang="en-US" dirty="0"/>
          </a:p>
        </p:txBody>
      </p:sp>
      <p:pic>
        <p:nvPicPr>
          <p:cNvPr id="6" name="Picture 5">
            <a:extLst>
              <a:ext uri="{FF2B5EF4-FFF2-40B4-BE49-F238E27FC236}">
                <a16:creationId xmlns:a16="http://schemas.microsoft.com/office/drawing/2014/main" id="{5EEDC897-F35C-BE71-6E09-CA3232B2B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22" y="1203027"/>
            <a:ext cx="7686356" cy="5380449"/>
          </a:xfrm>
          <a:prstGeom prst="rect">
            <a:avLst/>
          </a:prstGeom>
        </p:spPr>
      </p:pic>
    </p:spTree>
    <p:extLst>
      <p:ext uri="{BB962C8B-B14F-4D97-AF65-F5344CB8AC3E}">
        <p14:creationId xmlns:p14="http://schemas.microsoft.com/office/powerpoint/2010/main" val="267582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05BDF2-6439-2B03-C921-CEB6CCDB84F7}"/>
              </a:ext>
            </a:extLst>
          </p:cNvPr>
          <p:cNvSpPr>
            <a:spLocks noGrp="1"/>
          </p:cNvSpPr>
          <p:nvPr>
            <p:ph type="title"/>
          </p:nvPr>
        </p:nvSpPr>
        <p:spPr>
          <a:xfrm>
            <a:off x="838200" y="365125"/>
            <a:ext cx="10515600" cy="1325563"/>
          </a:xfrm>
        </p:spPr>
        <p:txBody>
          <a:bodyPr/>
          <a:lstStyle/>
          <a:p>
            <a:r>
              <a:rPr lang="el-GR" dirty="0"/>
              <a:t>Εξτρα</a:t>
            </a:r>
            <a:endParaRPr lang="en-US" dirty="0"/>
          </a:p>
        </p:txBody>
      </p:sp>
      <p:sp>
        <p:nvSpPr>
          <p:cNvPr id="5" name="TextBox 4">
            <a:extLst>
              <a:ext uri="{FF2B5EF4-FFF2-40B4-BE49-F238E27FC236}">
                <a16:creationId xmlns:a16="http://schemas.microsoft.com/office/drawing/2014/main" id="{35981819-0979-2050-23E9-8272D08619FF}"/>
              </a:ext>
            </a:extLst>
          </p:cNvPr>
          <p:cNvSpPr txBox="1"/>
          <p:nvPr/>
        </p:nvSpPr>
        <p:spPr>
          <a:xfrm>
            <a:off x="506185" y="1539551"/>
            <a:ext cx="11179629" cy="3693319"/>
          </a:xfrm>
          <a:prstGeom prst="rect">
            <a:avLst/>
          </a:prstGeom>
          <a:noFill/>
        </p:spPr>
        <p:txBody>
          <a:bodyPr wrap="square" rtlCol="0">
            <a:spAutoFit/>
          </a:bodyPr>
          <a:lstStyle/>
          <a:p>
            <a:pPr marL="285750" indent="-285750">
              <a:buFont typeface="Arial" panose="020B0604020202020204" pitchFamily="34" charset="0"/>
              <a:buChar char="•"/>
            </a:pPr>
            <a:r>
              <a:rPr lang="el-GR" dirty="0"/>
              <a:t>Οι οργανισμοί εκείνοι οι οποίοι εκμεταλεύονται την ηλιακή ενέργεια και το </a:t>
            </a:r>
            <a:r>
              <a:rPr lang="en-US" dirty="0"/>
              <a:t>CO2</a:t>
            </a:r>
            <a:r>
              <a:rPr lang="el-GR" dirty="0"/>
              <a:t> για τη παραγωγή ενέργειας ονομάζονται φωτοαυτότροφοι. Η δέσμευση τησ ηλιακής ενέργειας για τη παραγωγή </a:t>
            </a:r>
            <a:r>
              <a:rPr lang="en-US" dirty="0"/>
              <a:t>ATP</a:t>
            </a:r>
            <a:r>
              <a:rPr lang="el-GR" dirty="0"/>
              <a:t> πραγματοποιείται στους χλωροπλάστες. Η διαδικάσια αυτή ονομάζεται φωτοσύνθεση. </a:t>
            </a:r>
          </a:p>
          <a:p>
            <a:pPr marL="285750" indent="-285750">
              <a:buFont typeface="Arial" panose="020B0604020202020204" pitchFamily="34" charset="0"/>
              <a:buChar char="•"/>
            </a:pPr>
            <a:r>
              <a:rPr lang="el-GR" dirty="0"/>
              <a:t>Κατά τη διαδικασία της φωτοσύνθεσης τα φυτά δεσμεύουν το </a:t>
            </a:r>
            <a:r>
              <a:rPr lang="en-US" dirty="0"/>
              <a:t>CO2</a:t>
            </a:r>
            <a:r>
              <a:rPr lang="el-GR" dirty="0"/>
              <a:t> (πηγή άνθρακα) και απελευθερώνουν </a:t>
            </a:r>
            <a:r>
              <a:rPr lang="en-US" dirty="0"/>
              <a:t>O2</a:t>
            </a:r>
            <a:r>
              <a:rPr lang="el-GR" dirty="0"/>
              <a:t>. </a:t>
            </a:r>
          </a:p>
          <a:p>
            <a:pPr marL="285750" indent="-285750">
              <a:buFont typeface="Arial" panose="020B0604020202020204" pitchFamily="34" charset="0"/>
              <a:buChar char="•"/>
            </a:pPr>
            <a:r>
              <a:rPr lang="el-GR" dirty="0"/>
              <a:t>Το δίκτυο των εσωτερικών μεμβρανών στο στρώμα των χλωροπλαστών δεν έχει καμία δομική συνέχεια με τη διπλή εξωτερική μεμβράνη. Στο σύστημα αυτό των εσωτερικών μεμβρανών βρίσκεται η φωτοσυνθετική μηχανή.</a:t>
            </a:r>
          </a:p>
          <a:p>
            <a:pPr marL="285750" indent="-285750">
              <a:buFont typeface="Arial" panose="020B0604020202020204" pitchFamily="34" charset="0"/>
              <a:buChar char="•"/>
            </a:pPr>
            <a:r>
              <a:rPr lang="el-GR" dirty="0"/>
              <a:t>Όπως και στα μιτοχόνδρια, στο στρώμα των χλωροπλαστών΄υπάρχουν ένα μικρό δίκλωνο </a:t>
            </a:r>
            <a:r>
              <a:rPr lang="en-US" dirty="0"/>
              <a:t>DNA, RNA</a:t>
            </a:r>
            <a:r>
              <a:rPr lang="el-GR" dirty="0"/>
              <a:t> και προκαρυωτικού τύπου ριβοσώματα που τους δίνουν μια μερική ανεξαρτησία σε επίπεδο πρωτεινοσύνθεσης (</a:t>
            </a:r>
            <a:r>
              <a:rPr lang="el-GR" b="1" dirty="0"/>
              <a:t>ημιαυτόνομα οργανίδια</a:t>
            </a:r>
            <a:r>
              <a:rPr lang="el-GR" dirty="0"/>
              <a:t>). </a:t>
            </a:r>
          </a:p>
          <a:p>
            <a:pPr marL="285750" indent="-285750">
              <a:buFont typeface="Arial" panose="020B0604020202020204" pitchFamily="34" charset="0"/>
              <a:buChar char="•"/>
            </a:pPr>
            <a:r>
              <a:rPr lang="el-GR" dirty="0"/>
              <a:t>Οι χλωροπλάστες ανήκουν στην οικογένεια των πλαστιδίων, που είναι οργανίδια με το ίδιο γονιδίωμα. Ταξινομούνται με βάση το χρώμα τους σε χλωροπλάστες που περιέχουν χλωροφύλλη (πράσινο χρώμα σε φύλλα) και σε χρωμοπλάστες που περιέχουν καρωτινοειδή (υπεύθυνα για το κίτρινο, πορτοκαλί και κόκκινο χρώμα σε ορισμένα άνθη και φρούτα) και σε λευκοπλάστες που λειτουργούν ως αποθήκες αμύλου και λιπιδίων.</a:t>
            </a:r>
          </a:p>
        </p:txBody>
      </p:sp>
    </p:spTree>
    <p:extLst>
      <p:ext uri="{BB962C8B-B14F-4D97-AF65-F5344CB8AC3E}">
        <p14:creationId xmlns:p14="http://schemas.microsoft.com/office/powerpoint/2010/main" val="250088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9EEB26-087A-B4AA-56A2-5F95825ED6AA}"/>
              </a:ext>
            </a:extLst>
          </p:cNvPr>
          <p:cNvSpPr>
            <a:spLocks noGrp="1"/>
          </p:cNvSpPr>
          <p:nvPr>
            <p:ph type="title"/>
          </p:nvPr>
        </p:nvSpPr>
        <p:spPr>
          <a:xfrm>
            <a:off x="838200" y="365125"/>
            <a:ext cx="10515600" cy="1325563"/>
          </a:xfrm>
        </p:spPr>
        <p:txBody>
          <a:bodyPr/>
          <a:lstStyle/>
          <a:p>
            <a:r>
              <a:rPr lang="el-GR" dirty="0"/>
              <a:t>Εξτρα</a:t>
            </a:r>
            <a:endParaRPr lang="en-US" dirty="0"/>
          </a:p>
        </p:txBody>
      </p:sp>
      <p:sp>
        <p:nvSpPr>
          <p:cNvPr id="5" name="TextBox 4">
            <a:extLst>
              <a:ext uri="{FF2B5EF4-FFF2-40B4-BE49-F238E27FC236}">
                <a16:creationId xmlns:a16="http://schemas.microsoft.com/office/drawing/2014/main" id="{7427BDF3-42A9-18E1-57BD-E7082CC5C8E3}"/>
              </a:ext>
            </a:extLst>
          </p:cNvPr>
          <p:cNvSpPr txBox="1"/>
          <p:nvPr/>
        </p:nvSpPr>
        <p:spPr>
          <a:xfrm>
            <a:off x="506185" y="1539551"/>
            <a:ext cx="11179629" cy="646331"/>
          </a:xfrm>
          <a:prstGeom prst="rect">
            <a:avLst/>
          </a:prstGeom>
          <a:noFill/>
        </p:spPr>
        <p:txBody>
          <a:bodyPr wrap="square" rtlCol="0">
            <a:spAutoFit/>
          </a:bodyPr>
          <a:lstStyle/>
          <a:p>
            <a:pPr marL="285750" indent="-285750">
              <a:buFont typeface="Arial" panose="020B0604020202020204" pitchFamily="34" charset="0"/>
              <a:buChar char="•"/>
            </a:pPr>
            <a:r>
              <a:rPr lang="el-GR" dirty="0"/>
              <a:t>Ενδοσυμβιωτική υπόθεση για τη προέλευση των μιτοχονδρίων και των χλωροπλαστών προτάθηκε από τη </a:t>
            </a:r>
            <a:r>
              <a:rPr lang="en-US" dirty="0"/>
              <a:t>Lynn Margulis!</a:t>
            </a:r>
            <a:endParaRPr lang="el-GR" dirty="0"/>
          </a:p>
        </p:txBody>
      </p:sp>
      <p:pic>
        <p:nvPicPr>
          <p:cNvPr id="9" name="Picture 8">
            <a:extLst>
              <a:ext uri="{FF2B5EF4-FFF2-40B4-BE49-F238E27FC236}">
                <a16:creationId xmlns:a16="http://schemas.microsoft.com/office/drawing/2014/main" id="{4335CC06-EF1C-C48A-512D-239A12A2CCF7}"/>
              </a:ext>
            </a:extLst>
          </p:cNvPr>
          <p:cNvPicPr>
            <a:picLocks noChangeAspect="1"/>
          </p:cNvPicPr>
          <p:nvPr/>
        </p:nvPicPr>
        <p:blipFill>
          <a:blip r:embed="rId2"/>
          <a:stretch>
            <a:fillRect/>
          </a:stretch>
        </p:blipFill>
        <p:spPr>
          <a:xfrm>
            <a:off x="955243" y="2572975"/>
            <a:ext cx="5753903" cy="3591426"/>
          </a:xfrm>
          <a:prstGeom prst="rect">
            <a:avLst/>
          </a:prstGeom>
        </p:spPr>
      </p:pic>
      <p:pic>
        <p:nvPicPr>
          <p:cNvPr id="11" name="Picture 10">
            <a:extLst>
              <a:ext uri="{FF2B5EF4-FFF2-40B4-BE49-F238E27FC236}">
                <a16:creationId xmlns:a16="http://schemas.microsoft.com/office/drawing/2014/main" id="{DE7C0E1C-A04E-06AF-7EEA-811E53468EA6}"/>
              </a:ext>
            </a:extLst>
          </p:cNvPr>
          <p:cNvPicPr>
            <a:picLocks noChangeAspect="1"/>
          </p:cNvPicPr>
          <p:nvPr/>
        </p:nvPicPr>
        <p:blipFill>
          <a:blip r:embed="rId3"/>
          <a:stretch>
            <a:fillRect/>
          </a:stretch>
        </p:blipFill>
        <p:spPr>
          <a:xfrm>
            <a:off x="7006800" y="2743200"/>
            <a:ext cx="4347000" cy="2452507"/>
          </a:xfrm>
          <a:prstGeom prst="rect">
            <a:avLst/>
          </a:prstGeom>
        </p:spPr>
      </p:pic>
    </p:spTree>
    <p:extLst>
      <p:ext uri="{BB962C8B-B14F-4D97-AF65-F5344CB8AC3E}">
        <p14:creationId xmlns:p14="http://schemas.microsoft.com/office/powerpoint/2010/main" val="178309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561B4C-B439-4393-9940-9B135BB07D5F}"/>
              </a:ext>
            </a:extLst>
          </p:cNvPr>
          <p:cNvSpPr txBox="1"/>
          <p:nvPr/>
        </p:nvSpPr>
        <p:spPr>
          <a:xfrm>
            <a:off x="506185" y="1539551"/>
            <a:ext cx="11179629" cy="2308324"/>
          </a:xfrm>
          <a:prstGeom prst="rect">
            <a:avLst/>
          </a:prstGeom>
          <a:noFill/>
        </p:spPr>
        <p:txBody>
          <a:bodyPr wrap="square" rtlCol="0">
            <a:spAutoFit/>
          </a:bodyPr>
          <a:lstStyle/>
          <a:p>
            <a:pPr marL="285750" indent="-285750">
              <a:buFont typeface="Arial" panose="020B0604020202020204" pitchFamily="34" charset="0"/>
              <a:buChar char="•"/>
            </a:pPr>
            <a:r>
              <a:rPr lang="el-GR" dirty="0"/>
              <a:t>Τα μιτοχόνδρια που έχουμε μέσα στα κύτταρά μας, χωρίς τα οποία δε θα μπορούσαμε να επιβιώσουμε, είναι μητρικής προέλευσης σε αντίθεση μς το γενετικό μας υλικό, το οποίο κληρονομούμε και από τους δύο γονείς. Πιο συγκεκριμένα τα μιτοχόνδρια του σπερματοζωαρίου τα οποία βρίσκοντα στις μυικές ίνες της ουράς και το βοηθούν να φτάσει το ωάριο, καταστρέφονται μετά από τη γονιμοποίηση. </a:t>
            </a:r>
          </a:p>
          <a:p>
            <a:pPr marL="285750" indent="-285750">
              <a:buFont typeface="Arial" panose="020B0604020202020204" pitchFamily="34" charset="0"/>
              <a:buChar char="•"/>
            </a:pPr>
            <a:r>
              <a:rPr lang="el-GR" dirty="0"/>
              <a:t>Εκτός από τη κεντρική σημασία των μιτοχονδρίων στην ανάπτυξη του οργανισμού, το </a:t>
            </a:r>
            <a:r>
              <a:rPr lang="en-US" dirty="0"/>
              <a:t>DNA</a:t>
            </a:r>
            <a:r>
              <a:rPr lang="el-GR" dirty="0"/>
              <a:t> τους μπορεί να χρησιμοποιηθεί για ταυτοποίηση ατόμου και για ιχνηλάτιση της μητρικής καταγωγής μέσα σε διάστημα 100-100- χρόνων. Μερικές μελέτες έχουν χρησιμοποιήσει μιτοχονδριακό </a:t>
            </a:r>
            <a:r>
              <a:rPr lang="en-US" dirty="0"/>
              <a:t>DNA</a:t>
            </a:r>
            <a:r>
              <a:rPr lang="el-GR" dirty="0"/>
              <a:t> για να προσδιορίσουν τις πρώτες μεταναστευτικές ροές του είδους που ξεκίνησαν από την Αφρική.</a:t>
            </a:r>
          </a:p>
        </p:txBody>
      </p:sp>
      <p:sp>
        <p:nvSpPr>
          <p:cNvPr id="5" name="Title 1">
            <a:extLst>
              <a:ext uri="{FF2B5EF4-FFF2-40B4-BE49-F238E27FC236}">
                <a16:creationId xmlns:a16="http://schemas.microsoft.com/office/drawing/2014/main" id="{1BB1B5CD-BFD9-F31B-35D8-595C300EFFC1}"/>
              </a:ext>
            </a:extLst>
          </p:cNvPr>
          <p:cNvSpPr>
            <a:spLocks noGrp="1"/>
          </p:cNvSpPr>
          <p:nvPr>
            <p:ph type="title"/>
          </p:nvPr>
        </p:nvSpPr>
        <p:spPr>
          <a:xfrm>
            <a:off x="838200" y="365125"/>
            <a:ext cx="10515600" cy="1325563"/>
          </a:xfrm>
        </p:spPr>
        <p:txBody>
          <a:bodyPr/>
          <a:lstStyle/>
          <a:p>
            <a:r>
              <a:rPr lang="el-GR" dirty="0"/>
              <a:t>Εξτρα</a:t>
            </a:r>
            <a:endParaRPr lang="en-US" dirty="0"/>
          </a:p>
        </p:txBody>
      </p:sp>
    </p:spTree>
    <p:extLst>
      <p:ext uri="{BB962C8B-B14F-4D97-AF65-F5344CB8AC3E}">
        <p14:creationId xmlns:p14="http://schemas.microsoft.com/office/powerpoint/2010/main" val="4089313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E665F2-E39D-D433-3702-CFC2CF92B9EA}"/>
              </a:ext>
            </a:extLst>
          </p:cNvPr>
          <p:cNvPicPr>
            <a:picLocks noChangeAspect="1"/>
          </p:cNvPicPr>
          <p:nvPr/>
        </p:nvPicPr>
        <p:blipFill>
          <a:blip r:embed="rId2"/>
          <a:stretch>
            <a:fillRect/>
          </a:stretch>
        </p:blipFill>
        <p:spPr>
          <a:xfrm>
            <a:off x="455166" y="1065124"/>
            <a:ext cx="5095710" cy="5632101"/>
          </a:xfrm>
          <a:prstGeom prst="rect">
            <a:avLst/>
          </a:prstGeom>
        </p:spPr>
      </p:pic>
      <p:pic>
        <p:nvPicPr>
          <p:cNvPr id="7" name="Picture 6">
            <a:extLst>
              <a:ext uri="{FF2B5EF4-FFF2-40B4-BE49-F238E27FC236}">
                <a16:creationId xmlns:a16="http://schemas.microsoft.com/office/drawing/2014/main" id="{84936EA6-CC65-42CB-C0EB-C4177779A773}"/>
              </a:ext>
            </a:extLst>
          </p:cNvPr>
          <p:cNvPicPr>
            <a:picLocks noChangeAspect="1"/>
          </p:cNvPicPr>
          <p:nvPr/>
        </p:nvPicPr>
        <p:blipFill>
          <a:blip r:embed="rId3"/>
          <a:stretch>
            <a:fillRect/>
          </a:stretch>
        </p:blipFill>
        <p:spPr>
          <a:xfrm>
            <a:off x="6366015" y="904349"/>
            <a:ext cx="4917474" cy="5792876"/>
          </a:xfrm>
          <a:prstGeom prst="rect">
            <a:avLst/>
          </a:prstGeom>
        </p:spPr>
      </p:pic>
      <p:sp>
        <p:nvSpPr>
          <p:cNvPr id="8" name="TextBox 7">
            <a:extLst>
              <a:ext uri="{FF2B5EF4-FFF2-40B4-BE49-F238E27FC236}">
                <a16:creationId xmlns:a16="http://schemas.microsoft.com/office/drawing/2014/main" id="{06F7C526-43AE-23A2-C7CB-46AC7982FFD8}"/>
              </a:ext>
            </a:extLst>
          </p:cNvPr>
          <p:cNvSpPr txBox="1"/>
          <p:nvPr/>
        </p:nvSpPr>
        <p:spPr>
          <a:xfrm>
            <a:off x="1799373" y="695792"/>
            <a:ext cx="2091493" cy="369332"/>
          </a:xfrm>
          <a:prstGeom prst="rect">
            <a:avLst/>
          </a:prstGeom>
          <a:noFill/>
        </p:spPr>
        <p:txBody>
          <a:bodyPr wrap="square" rtlCol="0">
            <a:spAutoFit/>
          </a:bodyPr>
          <a:lstStyle/>
          <a:p>
            <a:pPr algn="ctr"/>
            <a:r>
              <a:rPr lang="el-GR" dirty="0"/>
              <a:t>Ζωικό Κύτταρο</a:t>
            </a:r>
            <a:endParaRPr lang="en-US" dirty="0"/>
          </a:p>
        </p:txBody>
      </p:sp>
      <p:sp>
        <p:nvSpPr>
          <p:cNvPr id="9" name="TextBox 8">
            <a:extLst>
              <a:ext uri="{FF2B5EF4-FFF2-40B4-BE49-F238E27FC236}">
                <a16:creationId xmlns:a16="http://schemas.microsoft.com/office/drawing/2014/main" id="{E1184C46-296F-7CAF-3A8E-7E9013AA923B}"/>
              </a:ext>
            </a:extLst>
          </p:cNvPr>
          <p:cNvSpPr txBox="1"/>
          <p:nvPr/>
        </p:nvSpPr>
        <p:spPr>
          <a:xfrm>
            <a:off x="7951356" y="695792"/>
            <a:ext cx="2091493" cy="369332"/>
          </a:xfrm>
          <a:prstGeom prst="rect">
            <a:avLst/>
          </a:prstGeom>
          <a:noFill/>
        </p:spPr>
        <p:txBody>
          <a:bodyPr wrap="square" rtlCol="0">
            <a:spAutoFit/>
          </a:bodyPr>
          <a:lstStyle/>
          <a:p>
            <a:pPr algn="ctr"/>
            <a:r>
              <a:rPr lang="el-GR" dirty="0"/>
              <a:t>Φυτικό Κύτταρο</a:t>
            </a:r>
            <a:endParaRPr lang="en-US" dirty="0"/>
          </a:p>
        </p:txBody>
      </p:sp>
    </p:spTree>
    <p:extLst>
      <p:ext uri="{BB962C8B-B14F-4D97-AF65-F5344CB8AC3E}">
        <p14:creationId xmlns:p14="http://schemas.microsoft.com/office/powerpoint/2010/main" val="2009826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6103F-0322-BAC9-56CD-42DFCC8985A9}"/>
              </a:ext>
            </a:extLst>
          </p:cNvPr>
          <p:cNvSpPr>
            <a:spLocks noGrp="1"/>
          </p:cNvSpPr>
          <p:nvPr>
            <p:ph type="title"/>
          </p:nvPr>
        </p:nvSpPr>
        <p:spPr>
          <a:xfrm>
            <a:off x="763555" y="98548"/>
            <a:ext cx="10515600" cy="1325563"/>
          </a:xfrm>
        </p:spPr>
        <p:txBody>
          <a:bodyPr/>
          <a:lstStyle/>
          <a:p>
            <a:pPr algn="ctr"/>
            <a:r>
              <a:rPr lang="el-GR" dirty="0"/>
              <a:t>Πυρήνας</a:t>
            </a:r>
            <a:endParaRPr lang="en-US" dirty="0"/>
          </a:p>
        </p:txBody>
      </p:sp>
      <p:pic>
        <p:nvPicPr>
          <p:cNvPr id="7" name="Picture 6">
            <a:extLst>
              <a:ext uri="{FF2B5EF4-FFF2-40B4-BE49-F238E27FC236}">
                <a16:creationId xmlns:a16="http://schemas.microsoft.com/office/drawing/2014/main" id="{42B9F459-9DE2-C505-D46E-A57F85927251}"/>
              </a:ext>
            </a:extLst>
          </p:cNvPr>
          <p:cNvPicPr>
            <a:picLocks noChangeAspect="1"/>
          </p:cNvPicPr>
          <p:nvPr/>
        </p:nvPicPr>
        <p:blipFill>
          <a:blip r:embed="rId2"/>
          <a:stretch>
            <a:fillRect/>
          </a:stretch>
        </p:blipFill>
        <p:spPr>
          <a:xfrm>
            <a:off x="838200" y="1274824"/>
            <a:ext cx="3124636" cy="2419688"/>
          </a:xfrm>
          <a:prstGeom prst="rect">
            <a:avLst/>
          </a:prstGeom>
        </p:spPr>
      </p:pic>
      <p:pic>
        <p:nvPicPr>
          <p:cNvPr id="9" name="Picture 8">
            <a:extLst>
              <a:ext uri="{FF2B5EF4-FFF2-40B4-BE49-F238E27FC236}">
                <a16:creationId xmlns:a16="http://schemas.microsoft.com/office/drawing/2014/main" id="{AA19EA20-427F-8D46-6575-8E183936C28C}"/>
              </a:ext>
            </a:extLst>
          </p:cNvPr>
          <p:cNvPicPr>
            <a:picLocks noChangeAspect="1"/>
          </p:cNvPicPr>
          <p:nvPr/>
        </p:nvPicPr>
        <p:blipFill>
          <a:blip r:embed="rId3"/>
          <a:stretch>
            <a:fillRect/>
          </a:stretch>
        </p:blipFill>
        <p:spPr>
          <a:xfrm>
            <a:off x="1120933" y="4073186"/>
            <a:ext cx="2559170" cy="2419689"/>
          </a:xfrm>
          <a:prstGeom prst="rect">
            <a:avLst/>
          </a:prstGeom>
        </p:spPr>
      </p:pic>
      <p:pic>
        <p:nvPicPr>
          <p:cNvPr id="11" name="Picture 10">
            <a:extLst>
              <a:ext uri="{FF2B5EF4-FFF2-40B4-BE49-F238E27FC236}">
                <a16:creationId xmlns:a16="http://schemas.microsoft.com/office/drawing/2014/main" id="{5216C7D6-1F9D-8AF2-07ED-8B248E1796EB}"/>
              </a:ext>
            </a:extLst>
          </p:cNvPr>
          <p:cNvPicPr>
            <a:picLocks noChangeAspect="1"/>
          </p:cNvPicPr>
          <p:nvPr/>
        </p:nvPicPr>
        <p:blipFill>
          <a:blip r:embed="rId4"/>
          <a:stretch>
            <a:fillRect/>
          </a:stretch>
        </p:blipFill>
        <p:spPr>
          <a:xfrm>
            <a:off x="4682098" y="3581844"/>
            <a:ext cx="5334562" cy="3242577"/>
          </a:xfrm>
          <a:prstGeom prst="rect">
            <a:avLst/>
          </a:prstGeom>
        </p:spPr>
      </p:pic>
      <p:pic>
        <p:nvPicPr>
          <p:cNvPr id="13" name="Picture 12">
            <a:extLst>
              <a:ext uri="{FF2B5EF4-FFF2-40B4-BE49-F238E27FC236}">
                <a16:creationId xmlns:a16="http://schemas.microsoft.com/office/drawing/2014/main" id="{58087508-5EB5-BF0B-47A4-C10A394CFE5B}"/>
              </a:ext>
            </a:extLst>
          </p:cNvPr>
          <p:cNvPicPr>
            <a:picLocks noChangeAspect="1"/>
          </p:cNvPicPr>
          <p:nvPr/>
        </p:nvPicPr>
        <p:blipFill>
          <a:blip r:embed="rId5"/>
          <a:stretch>
            <a:fillRect/>
          </a:stretch>
        </p:blipFill>
        <p:spPr>
          <a:xfrm>
            <a:off x="4682098" y="1504260"/>
            <a:ext cx="3267531" cy="1771897"/>
          </a:xfrm>
          <a:prstGeom prst="rect">
            <a:avLst/>
          </a:prstGeom>
        </p:spPr>
      </p:pic>
      <p:pic>
        <p:nvPicPr>
          <p:cNvPr id="15" name="Picture 14">
            <a:extLst>
              <a:ext uri="{FF2B5EF4-FFF2-40B4-BE49-F238E27FC236}">
                <a16:creationId xmlns:a16="http://schemas.microsoft.com/office/drawing/2014/main" id="{B88A43A3-2EEA-0834-023C-4955EF79AECE}"/>
              </a:ext>
            </a:extLst>
          </p:cNvPr>
          <p:cNvPicPr>
            <a:picLocks noChangeAspect="1"/>
          </p:cNvPicPr>
          <p:nvPr/>
        </p:nvPicPr>
        <p:blipFill>
          <a:blip r:embed="rId6"/>
          <a:stretch>
            <a:fillRect/>
          </a:stretch>
        </p:blipFill>
        <p:spPr>
          <a:xfrm>
            <a:off x="8830529" y="950666"/>
            <a:ext cx="2689165" cy="2631178"/>
          </a:xfrm>
          <a:prstGeom prst="rect">
            <a:avLst/>
          </a:prstGeom>
        </p:spPr>
      </p:pic>
      <p:sp>
        <p:nvSpPr>
          <p:cNvPr id="16" name="TextBox 15">
            <a:extLst>
              <a:ext uri="{FF2B5EF4-FFF2-40B4-BE49-F238E27FC236}">
                <a16:creationId xmlns:a16="http://schemas.microsoft.com/office/drawing/2014/main" id="{34925C32-58BB-0CE1-BB4D-829FEBDFC7A5}"/>
              </a:ext>
            </a:extLst>
          </p:cNvPr>
          <p:cNvSpPr txBox="1"/>
          <p:nvPr/>
        </p:nvSpPr>
        <p:spPr>
          <a:xfrm>
            <a:off x="1240919" y="967047"/>
            <a:ext cx="2319197" cy="307777"/>
          </a:xfrm>
          <a:prstGeom prst="rect">
            <a:avLst/>
          </a:prstGeom>
          <a:noFill/>
        </p:spPr>
        <p:txBody>
          <a:bodyPr wrap="square" rtlCol="0">
            <a:spAutoFit/>
          </a:bodyPr>
          <a:lstStyle/>
          <a:p>
            <a:pPr algn="ctr"/>
            <a:r>
              <a:rPr lang="el-GR" sz="1400" b="1" dirty="0"/>
              <a:t>Μυικά κύτταρα</a:t>
            </a:r>
            <a:endParaRPr lang="en-US" sz="1400" b="1" dirty="0"/>
          </a:p>
        </p:txBody>
      </p:sp>
      <p:sp>
        <p:nvSpPr>
          <p:cNvPr id="17" name="TextBox 16">
            <a:extLst>
              <a:ext uri="{FF2B5EF4-FFF2-40B4-BE49-F238E27FC236}">
                <a16:creationId xmlns:a16="http://schemas.microsoft.com/office/drawing/2014/main" id="{0346612F-EAC0-76BD-C553-1529CD27B2D4}"/>
              </a:ext>
            </a:extLst>
          </p:cNvPr>
          <p:cNvSpPr txBox="1"/>
          <p:nvPr/>
        </p:nvSpPr>
        <p:spPr>
          <a:xfrm>
            <a:off x="1240918" y="3848400"/>
            <a:ext cx="2319197" cy="307777"/>
          </a:xfrm>
          <a:prstGeom prst="rect">
            <a:avLst/>
          </a:prstGeom>
          <a:noFill/>
        </p:spPr>
        <p:txBody>
          <a:bodyPr wrap="square" rtlCol="0">
            <a:spAutoFit/>
          </a:bodyPr>
          <a:lstStyle/>
          <a:p>
            <a:pPr algn="ctr"/>
            <a:r>
              <a:rPr lang="el-GR" sz="1400" b="1" dirty="0"/>
              <a:t>Παραμέτσιουμ</a:t>
            </a:r>
            <a:endParaRPr lang="en-US" sz="1400" b="1" dirty="0"/>
          </a:p>
        </p:txBody>
      </p:sp>
      <p:sp>
        <p:nvSpPr>
          <p:cNvPr id="18" name="TextBox 17">
            <a:extLst>
              <a:ext uri="{FF2B5EF4-FFF2-40B4-BE49-F238E27FC236}">
                <a16:creationId xmlns:a16="http://schemas.microsoft.com/office/drawing/2014/main" id="{B478BBFA-6AA6-A71C-93B8-7D592F0DB660}"/>
              </a:ext>
            </a:extLst>
          </p:cNvPr>
          <p:cNvSpPr txBox="1"/>
          <p:nvPr/>
        </p:nvSpPr>
        <p:spPr>
          <a:xfrm>
            <a:off x="6189780" y="3274067"/>
            <a:ext cx="2319197" cy="307777"/>
          </a:xfrm>
          <a:prstGeom prst="rect">
            <a:avLst/>
          </a:prstGeom>
          <a:noFill/>
        </p:spPr>
        <p:txBody>
          <a:bodyPr wrap="square" rtlCol="0">
            <a:spAutoFit/>
          </a:bodyPr>
          <a:lstStyle/>
          <a:p>
            <a:pPr algn="ctr"/>
            <a:r>
              <a:rPr lang="el-GR" sz="1400" b="1" dirty="0"/>
              <a:t>Λευκό Αιμοσφαίριο</a:t>
            </a:r>
            <a:endParaRPr lang="en-US" sz="1400" b="1" dirty="0"/>
          </a:p>
        </p:txBody>
      </p:sp>
      <p:sp>
        <p:nvSpPr>
          <p:cNvPr id="19" name="TextBox 18">
            <a:extLst>
              <a:ext uri="{FF2B5EF4-FFF2-40B4-BE49-F238E27FC236}">
                <a16:creationId xmlns:a16="http://schemas.microsoft.com/office/drawing/2014/main" id="{5CB7EC46-4236-6349-FCD6-EA69FB21DC42}"/>
              </a:ext>
            </a:extLst>
          </p:cNvPr>
          <p:cNvSpPr txBox="1"/>
          <p:nvPr/>
        </p:nvSpPr>
        <p:spPr>
          <a:xfrm>
            <a:off x="9015512" y="642889"/>
            <a:ext cx="2319197" cy="307777"/>
          </a:xfrm>
          <a:prstGeom prst="rect">
            <a:avLst/>
          </a:prstGeom>
          <a:noFill/>
        </p:spPr>
        <p:txBody>
          <a:bodyPr wrap="square" rtlCol="0">
            <a:spAutoFit/>
          </a:bodyPr>
          <a:lstStyle/>
          <a:p>
            <a:pPr algn="ctr"/>
            <a:r>
              <a:rPr lang="el-GR" sz="1400" b="1" dirty="0"/>
              <a:t>Ερυθρό Αιμοσφαίριο</a:t>
            </a:r>
            <a:endParaRPr lang="en-US" sz="1400" b="1" dirty="0"/>
          </a:p>
        </p:txBody>
      </p:sp>
    </p:spTree>
    <p:extLst>
      <p:ext uri="{BB962C8B-B14F-4D97-AF65-F5344CB8AC3E}">
        <p14:creationId xmlns:p14="http://schemas.microsoft.com/office/powerpoint/2010/main" val="882952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EF1F6C-E6E9-9045-5E59-B1728C7EAFD8}"/>
              </a:ext>
            </a:extLst>
          </p:cNvPr>
          <p:cNvSpPr>
            <a:spLocks noGrp="1"/>
          </p:cNvSpPr>
          <p:nvPr>
            <p:ph type="title"/>
          </p:nvPr>
        </p:nvSpPr>
        <p:spPr>
          <a:xfrm>
            <a:off x="763555" y="98548"/>
            <a:ext cx="10515600" cy="1325563"/>
          </a:xfrm>
        </p:spPr>
        <p:txBody>
          <a:bodyPr/>
          <a:lstStyle/>
          <a:p>
            <a:pPr algn="ctr"/>
            <a:r>
              <a:rPr lang="el-GR" dirty="0"/>
              <a:t>Πυρήνας</a:t>
            </a:r>
            <a:endParaRPr lang="en-US" dirty="0"/>
          </a:p>
        </p:txBody>
      </p:sp>
      <p:pic>
        <p:nvPicPr>
          <p:cNvPr id="6" name="Picture 5">
            <a:extLst>
              <a:ext uri="{FF2B5EF4-FFF2-40B4-BE49-F238E27FC236}">
                <a16:creationId xmlns:a16="http://schemas.microsoft.com/office/drawing/2014/main" id="{633AD437-E33D-A81F-4F19-3C172C316135}"/>
              </a:ext>
            </a:extLst>
          </p:cNvPr>
          <p:cNvPicPr>
            <a:picLocks noChangeAspect="1"/>
          </p:cNvPicPr>
          <p:nvPr/>
        </p:nvPicPr>
        <p:blipFill>
          <a:blip r:embed="rId2"/>
          <a:stretch>
            <a:fillRect/>
          </a:stretch>
        </p:blipFill>
        <p:spPr>
          <a:xfrm>
            <a:off x="4588540" y="1052322"/>
            <a:ext cx="6839905" cy="5182323"/>
          </a:xfrm>
          <a:prstGeom prst="rect">
            <a:avLst/>
          </a:prstGeom>
        </p:spPr>
      </p:pic>
      <p:pic>
        <p:nvPicPr>
          <p:cNvPr id="8" name="Picture 7">
            <a:extLst>
              <a:ext uri="{FF2B5EF4-FFF2-40B4-BE49-F238E27FC236}">
                <a16:creationId xmlns:a16="http://schemas.microsoft.com/office/drawing/2014/main" id="{9450B37A-1A7A-3F42-221F-D0CFFFF44D95}"/>
              </a:ext>
            </a:extLst>
          </p:cNvPr>
          <p:cNvPicPr>
            <a:picLocks noChangeAspect="1"/>
          </p:cNvPicPr>
          <p:nvPr/>
        </p:nvPicPr>
        <p:blipFill>
          <a:blip r:embed="rId3"/>
          <a:stretch>
            <a:fillRect/>
          </a:stretch>
        </p:blipFill>
        <p:spPr>
          <a:xfrm>
            <a:off x="1143140" y="1291314"/>
            <a:ext cx="3296110" cy="1457528"/>
          </a:xfrm>
          <a:prstGeom prst="rect">
            <a:avLst/>
          </a:prstGeom>
        </p:spPr>
      </p:pic>
      <p:pic>
        <p:nvPicPr>
          <p:cNvPr id="10" name="Picture 9">
            <a:extLst>
              <a:ext uri="{FF2B5EF4-FFF2-40B4-BE49-F238E27FC236}">
                <a16:creationId xmlns:a16="http://schemas.microsoft.com/office/drawing/2014/main" id="{52EFEDE0-189E-D82E-8EF0-35A29D951FC4}"/>
              </a:ext>
            </a:extLst>
          </p:cNvPr>
          <p:cNvPicPr>
            <a:picLocks noChangeAspect="1"/>
          </p:cNvPicPr>
          <p:nvPr/>
        </p:nvPicPr>
        <p:blipFill>
          <a:blip r:embed="rId4"/>
          <a:stretch>
            <a:fillRect/>
          </a:stretch>
        </p:blipFill>
        <p:spPr>
          <a:xfrm>
            <a:off x="1152666" y="2748842"/>
            <a:ext cx="3286584" cy="1448002"/>
          </a:xfrm>
          <a:prstGeom prst="rect">
            <a:avLst/>
          </a:prstGeom>
        </p:spPr>
      </p:pic>
      <p:pic>
        <p:nvPicPr>
          <p:cNvPr id="12" name="Picture 11">
            <a:extLst>
              <a:ext uri="{FF2B5EF4-FFF2-40B4-BE49-F238E27FC236}">
                <a16:creationId xmlns:a16="http://schemas.microsoft.com/office/drawing/2014/main" id="{CB2050E5-F704-A76A-3B51-127FDA5186D6}"/>
              </a:ext>
            </a:extLst>
          </p:cNvPr>
          <p:cNvPicPr>
            <a:picLocks noChangeAspect="1"/>
          </p:cNvPicPr>
          <p:nvPr/>
        </p:nvPicPr>
        <p:blipFill>
          <a:blip r:embed="rId5"/>
          <a:stretch>
            <a:fillRect/>
          </a:stretch>
        </p:blipFill>
        <p:spPr>
          <a:xfrm>
            <a:off x="1162193" y="4417265"/>
            <a:ext cx="3277057" cy="1962424"/>
          </a:xfrm>
          <a:prstGeom prst="rect">
            <a:avLst/>
          </a:prstGeom>
        </p:spPr>
      </p:pic>
    </p:spTree>
    <p:extLst>
      <p:ext uri="{BB962C8B-B14F-4D97-AF65-F5344CB8AC3E}">
        <p14:creationId xmlns:p14="http://schemas.microsoft.com/office/powerpoint/2010/main" val="2933713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A4EB99-8DA0-43CF-6CEB-84C794DA3F79}"/>
              </a:ext>
            </a:extLst>
          </p:cNvPr>
          <p:cNvPicPr>
            <a:picLocks noChangeAspect="1"/>
          </p:cNvPicPr>
          <p:nvPr/>
        </p:nvPicPr>
        <p:blipFill>
          <a:blip r:embed="rId2"/>
          <a:stretch>
            <a:fillRect/>
          </a:stretch>
        </p:blipFill>
        <p:spPr>
          <a:xfrm>
            <a:off x="945833" y="1935236"/>
            <a:ext cx="4573130" cy="3274095"/>
          </a:xfrm>
          <a:prstGeom prst="rect">
            <a:avLst/>
          </a:prstGeom>
        </p:spPr>
      </p:pic>
      <p:sp>
        <p:nvSpPr>
          <p:cNvPr id="6" name="Title 1">
            <a:extLst>
              <a:ext uri="{FF2B5EF4-FFF2-40B4-BE49-F238E27FC236}">
                <a16:creationId xmlns:a16="http://schemas.microsoft.com/office/drawing/2014/main" id="{81109765-DD56-D6C2-56BC-0CB50C00E524}"/>
              </a:ext>
            </a:extLst>
          </p:cNvPr>
          <p:cNvSpPr>
            <a:spLocks noGrp="1"/>
          </p:cNvSpPr>
          <p:nvPr>
            <p:ph type="title"/>
          </p:nvPr>
        </p:nvSpPr>
        <p:spPr>
          <a:xfrm>
            <a:off x="763555" y="98548"/>
            <a:ext cx="10515600" cy="1325563"/>
          </a:xfrm>
        </p:spPr>
        <p:txBody>
          <a:bodyPr/>
          <a:lstStyle/>
          <a:p>
            <a:pPr algn="ctr"/>
            <a:r>
              <a:rPr lang="el-GR" dirty="0"/>
              <a:t>Πυρήνας</a:t>
            </a:r>
            <a:endParaRPr lang="en-US" dirty="0"/>
          </a:p>
        </p:txBody>
      </p:sp>
      <p:pic>
        <p:nvPicPr>
          <p:cNvPr id="12" name="Picture 11">
            <a:extLst>
              <a:ext uri="{FF2B5EF4-FFF2-40B4-BE49-F238E27FC236}">
                <a16:creationId xmlns:a16="http://schemas.microsoft.com/office/drawing/2014/main" id="{A5079723-1ECB-45F6-3612-4CB915CB9789}"/>
              </a:ext>
            </a:extLst>
          </p:cNvPr>
          <p:cNvPicPr>
            <a:picLocks noChangeAspect="1"/>
          </p:cNvPicPr>
          <p:nvPr/>
        </p:nvPicPr>
        <p:blipFill>
          <a:blip r:embed="rId3"/>
          <a:stretch>
            <a:fillRect/>
          </a:stretch>
        </p:blipFill>
        <p:spPr>
          <a:xfrm>
            <a:off x="6021355" y="1146251"/>
            <a:ext cx="5844027" cy="5199283"/>
          </a:xfrm>
          <a:prstGeom prst="rect">
            <a:avLst/>
          </a:prstGeom>
        </p:spPr>
      </p:pic>
      <p:sp>
        <p:nvSpPr>
          <p:cNvPr id="13" name="TextBox 12">
            <a:extLst>
              <a:ext uri="{FF2B5EF4-FFF2-40B4-BE49-F238E27FC236}">
                <a16:creationId xmlns:a16="http://schemas.microsoft.com/office/drawing/2014/main" id="{22654F58-F514-EE1B-4AE8-380C0928724C}"/>
              </a:ext>
            </a:extLst>
          </p:cNvPr>
          <p:cNvSpPr txBox="1"/>
          <p:nvPr/>
        </p:nvSpPr>
        <p:spPr>
          <a:xfrm>
            <a:off x="5662193" y="6345534"/>
            <a:ext cx="6084330" cy="400110"/>
          </a:xfrm>
          <a:prstGeom prst="rect">
            <a:avLst/>
          </a:prstGeom>
          <a:noFill/>
        </p:spPr>
        <p:txBody>
          <a:bodyPr wrap="square" rtlCol="0">
            <a:spAutoFit/>
          </a:bodyPr>
          <a:lstStyle/>
          <a:p>
            <a:pPr algn="ctr"/>
            <a:r>
              <a:rPr lang="en-US" sz="1000" b="1" dirty="0"/>
              <a:t>CRISPR-mediated engineering across the central dogma in plant biology for basic research and crop improvement, Jan 2021</a:t>
            </a:r>
          </a:p>
        </p:txBody>
      </p:sp>
    </p:spTree>
    <p:extLst>
      <p:ext uri="{BB962C8B-B14F-4D97-AF65-F5344CB8AC3E}">
        <p14:creationId xmlns:p14="http://schemas.microsoft.com/office/powerpoint/2010/main" val="168500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51CCEB-4DEC-CDD5-BA98-95728FF86293}"/>
              </a:ext>
            </a:extLst>
          </p:cNvPr>
          <p:cNvSpPr>
            <a:spLocks noGrp="1"/>
          </p:cNvSpPr>
          <p:nvPr>
            <p:ph type="title"/>
          </p:nvPr>
        </p:nvSpPr>
        <p:spPr>
          <a:xfrm>
            <a:off x="763555" y="135873"/>
            <a:ext cx="10515600" cy="694554"/>
          </a:xfrm>
        </p:spPr>
        <p:txBody>
          <a:bodyPr>
            <a:normAutofit fontScale="90000"/>
          </a:bodyPr>
          <a:lstStyle/>
          <a:p>
            <a:pPr algn="ctr"/>
            <a:r>
              <a:rPr lang="el-GR" dirty="0"/>
              <a:t>Ενδομεμβρανικό Σύστημα</a:t>
            </a:r>
            <a:br>
              <a:rPr lang="el-GR" dirty="0"/>
            </a:br>
            <a:r>
              <a:rPr lang="el-GR" sz="2700" dirty="0"/>
              <a:t>Ενδοπλασματικό Δίκτυο</a:t>
            </a:r>
            <a:endParaRPr lang="en-US" dirty="0"/>
          </a:p>
        </p:txBody>
      </p:sp>
      <p:pic>
        <p:nvPicPr>
          <p:cNvPr id="6" name="Picture 5">
            <a:extLst>
              <a:ext uri="{FF2B5EF4-FFF2-40B4-BE49-F238E27FC236}">
                <a16:creationId xmlns:a16="http://schemas.microsoft.com/office/drawing/2014/main" id="{D66C6C18-9E51-FBD4-494C-2252DFECDD70}"/>
              </a:ext>
            </a:extLst>
          </p:cNvPr>
          <p:cNvPicPr>
            <a:picLocks noChangeAspect="1"/>
          </p:cNvPicPr>
          <p:nvPr/>
        </p:nvPicPr>
        <p:blipFill>
          <a:blip r:embed="rId2"/>
          <a:stretch>
            <a:fillRect/>
          </a:stretch>
        </p:blipFill>
        <p:spPr>
          <a:xfrm>
            <a:off x="193715" y="1737799"/>
            <a:ext cx="3286584" cy="1276528"/>
          </a:xfrm>
          <a:prstGeom prst="rect">
            <a:avLst/>
          </a:prstGeom>
        </p:spPr>
      </p:pic>
      <p:pic>
        <p:nvPicPr>
          <p:cNvPr id="8" name="Picture 7">
            <a:extLst>
              <a:ext uri="{FF2B5EF4-FFF2-40B4-BE49-F238E27FC236}">
                <a16:creationId xmlns:a16="http://schemas.microsoft.com/office/drawing/2014/main" id="{37E644FA-AF0D-BE07-217A-75BF798E145A}"/>
              </a:ext>
            </a:extLst>
          </p:cNvPr>
          <p:cNvPicPr>
            <a:picLocks noChangeAspect="1"/>
          </p:cNvPicPr>
          <p:nvPr/>
        </p:nvPicPr>
        <p:blipFill>
          <a:blip r:embed="rId3"/>
          <a:stretch>
            <a:fillRect/>
          </a:stretch>
        </p:blipFill>
        <p:spPr>
          <a:xfrm>
            <a:off x="250873" y="3192332"/>
            <a:ext cx="3229426" cy="2286319"/>
          </a:xfrm>
          <a:prstGeom prst="rect">
            <a:avLst/>
          </a:prstGeom>
        </p:spPr>
      </p:pic>
      <p:pic>
        <p:nvPicPr>
          <p:cNvPr id="10" name="Picture 9">
            <a:extLst>
              <a:ext uri="{FF2B5EF4-FFF2-40B4-BE49-F238E27FC236}">
                <a16:creationId xmlns:a16="http://schemas.microsoft.com/office/drawing/2014/main" id="{D0C51075-8658-4E27-FE93-0DF23D2BE226}"/>
              </a:ext>
            </a:extLst>
          </p:cNvPr>
          <p:cNvPicPr>
            <a:picLocks noChangeAspect="1"/>
          </p:cNvPicPr>
          <p:nvPr/>
        </p:nvPicPr>
        <p:blipFill>
          <a:blip r:embed="rId4"/>
          <a:stretch>
            <a:fillRect/>
          </a:stretch>
        </p:blipFill>
        <p:spPr>
          <a:xfrm>
            <a:off x="3832392" y="1737799"/>
            <a:ext cx="3277057" cy="2095792"/>
          </a:xfrm>
          <a:prstGeom prst="rect">
            <a:avLst/>
          </a:prstGeom>
        </p:spPr>
      </p:pic>
      <p:pic>
        <p:nvPicPr>
          <p:cNvPr id="12" name="Picture 11">
            <a:extLst>
              <a:ext uri="{FF2B5EF4-FFF2-40B4-BE49-F238E27FC236}">
                <a16:creationId xmlns:a16="http://schemas.microsoft.com/office/drawing/2014/main" id="{E1D64A14-FEBC-AE6C-C8E9-956AFF823BC1}"/>
              </a:ext>
            </a:extLst>
          </p:cNvPr>
          <p:cNvPicPr>
            <a:picLocks noChangeAspect="1"/>
          </p:cNvPicPr>
          <p:nvPr/>
        </p:nvPicPr>
        <p:blipFill>
          <a:blip r:embed="rId5"/>
          <a:stretch>
            <a:fillRect/>
          </a:stretch>
        </p:blipFill>
        <p:spPr>
          <a:xfrm>
            <a:off x="3870497" y="3937214"/>
            <a:ext cx="3238952" cy="1076475"/>
          </a:xfrm>
          <a:prstGeom prst="rect">
            <a:avLst/>
          </a:prstGeom>
        </p:spPr>
      </p:pic>
      <p:pic>
        <p:nvPicPr>
          <p:cNvPr id="14" name="Picture 13">
            <a:extLst>
              <a:ext uri="{FF2B5EF4-FFF2-40B4-BE49-F238E27FC236}">
                <a16:creationId xmlns:a16="http://schemas.microsoft.com/office/drawing/2014/main" id="{6CC541F5-1D0A-A845-0F72-4932716CEB76}"/>
              </a:ext>
            </a:extLst>
          </p:cNvPr>
          <p:cNvPicPr>
            <a:picLocks noChangeAspect="1"/>
          </p:cNvPicPr>
          <p:nvPr/>
        </p:nvPicPr>
        <p:blipFill>
          <a:blip r:embed="rId6"/>
          <a:stretch>
            <a:fillRect/>
          </a:stretch>
        </p:blipFill>
        <p:spPr>
          <a:xfrm>
            <a:off x="8039191" y="1120556"/>
            <a:ext cx="3820018" cy="2510298"/>
          </a:xfrm>
          <a:prstGeom prst="rect">
            <a:avLst/>
          </a:prstGeom>
        </p:spPr>
      </p:pic>
      <p:pic>
        <p:nvPicPr>
          <p:cNvPr id="16" name="Picture 15">
            <a:extLst>
              <a:ext uri="{FF2B5EF4-FFF2-40B4-BE49-F238E27FC236}">
                <a16:creationId xmlns:a16="http://schemas.microsoft.com/office/drawing/2014/main" id="{08280A52-3EDA-29F5-07D9-2D4B5E651C1C}"/>
              </a:ext>
            </a:extLst>
          </p:cNvPr>
          <p:cNvPicPr>
            <a:picLocks noChangeAspect="1"/>
          </p:cNvPicPr>
          <p:nvPr/>
        </p:nvPicPr>
        <p:blipFill>
          <a:blip r:embed="rId7"/>
          <a:stretch>
            <a:fillRect/>
          </a:stretch>
        </p:blipFill>
        <p:spPr>
          <a:xfrm>
            <a:off x="7659883" y="4396446"/>
            <a:ext cx="4338402" cy="1771818"/>
          </a:xfrm>
          <a:prstGeom prst="rect">
            <a:avLst/>
          </a:prstGeom>
        </p:spPr>
      </p:pic>
    </p:spTree>
    <p:extLst>
      <p:ext uri="{BB962C8B-B14F-4D97-AF65-F5344CB8AC3E}">
        <p14:creationId xmlns:p14="http://schemas.microsoft.com/office/powerpoint/2010/main" val="3064490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46447CE-7068-95D7-8B95-2A5CA62B7B51}"/>
              </a:ext>
            </a:extLst>
          </p:cNvPr>
          <p:cNvSpPr>
            <a:spLocks noGrp="1"/>
          </p:cNvSpPr>
          <p:nvPr>
            <p:ph type="title"/>
          </p:nvPr>
        </p:nvSpPr>
        <p:spPr>
          <a:xfrm>
            <a:off x="763555" y="135873"/>
            <a:ext cx="10515600" cy="694554"/>
          </a:xfrm>
        </p:spPr>
        <p:txBody>
          <a:bodyPr>
            <a:normAutofit fontScale="90000"/>
          </a:bodyPr>
          <a:lstStyle/>
          <a:p>
            <a:pPr algn="ctr"/>
            <a:r>
              <a:rPr lang="el-GR" dirty="0"/>
              <a:t>Ενδομεμβρανικό Σύστημα</a:t>
            </a:r>
            <a:br>
              <a:rPr lang="el-GR" dirty="0"/>
            </a:br>
            <a:r>
              <a:rPr lang="el-GR" sz="2700" dirty="0"/>
              <a:t>Σύμπλεγμα </a:t>
            </a:r>
            <a:r>
              <a:rPr lang="en-US" sz="2700" dirty="0"/>
              <a:t>Golgi</a:t>
            </a:r>
            <a:endParaRPr lang="en-US" dirty="0"/>
          </a:p>
        </p:txBody>
      </p:sp>
      <p:pic>
        <p:nvPicPr>
          <p:cNvPr id="6" name="Picture 5">
            <a:extLst>
              <a:ext uri="{FF2B5EF4-FFF2-40B4-BE49-F238E27FC236}">
                <a16:creationId xmlns:a16="http://schemas.microsoft.com/office/drawing/2014/main" id="{28FE8D1E-28B0-B5C0-968A-BB45B98124B1}"/>
              </a:ext>
            </a:extLst>
          </p:cNvPr>
          <p:cNvPicPr>
            <a:picLocks noChangeAspect="1"/>
          </p:cNvPicPr>
          <p:nvPr/>
        </p:nvPicPr>
        <p:blipFill>
          <a:blip r:embed="rId2"/>
          <a:stretch>
            <a:fillRect/>
          </a:stretch>
        </p:blipFill>
        <p:spPr>
          <a:xfrm>
            <a:off x="763555" y="1652367"/>
            <a:ext cx="3286584" cy="866896"/>
          </a:xfrm>
          <a:prstGeom prst="rect">
            <a:avLst/>
          </a:prstGeom>
        </p:spPr>
      </p:pic>
      <p:pic>
        <p:nvPicPr>
          <p:cNvPr id="8" name="Picture 7">
            <a:extLst>
              <a:ext uri="{FF2B5EF4-FFF2-40B4-BE49-F238E27FC236}">
                <a16:creationId xmlns:a16="http://schemas.microsoft.com/office/drawing/2014/main" id="{A158270D-587C-4775-04A3-6A27300A7838}"/>
              </a:ext>
            </a:extLst>
          </p:cNvPr>
          <p:cNvPicPr>
            <a:picLocks noChangeAspect="1"/>
          </p:cNvPicPr>
          <p:nvPr/>
        </p:nvPicPr>
        <p:blipFill>
          <a:blip r:embed="rId3"/>
          <a:stretch>
            <a:fillRect/>
          </a:stretch>
        </p:blipFill>
        <p:spPr>
          <a:xfrm>
            <a:off x="6421567" y="1149463"/>
            <a:ext cx="3793600" cy="1872703"/>
          </a:xfrm>
          <a:prstGeom prst="rect">
            <a:avLst/>
          </a:prstGeom>
        </p:spPr>
      </p:pic>
      <p:pic>
        <p:nvPicPr>
          <p:cNvPr id="10" name="Picture 9">
            <a:extLst>
              <a:ext uri="{FF2B5EF4-FFF2-40B4-BE49-F238E27FC236}">
                <a16:creationId xmlns:a16="http://schemas.microsoft.com/office/drawing/2014/main" id="{DB5FAC20-519C-4FAC-8CCB-376E156BDD38}"/>
              </a:ext>
            </a:extLst>
          </p:cNvPr>
          <p:cNvPicPr>
            <a:picLocks noChangeAspect="1"/>
          </p:cNvPicPr>
          <p:nvPr/>
        </p:nvPicPr>
        <p:blipFill>
          <a:blip r:embed="rId4"/>
          <a:stretch>
            <a:fillRect/>
          </a:stretch>
        </p:blipFill>
        <p:spPr>
          <a:xfrm>
            <a:off x="766665" y="2779569"/>
            <a:ext cx="3229426" cy="3362794"/>
          </a:xfrm>
          <a:prstGeom prst="rect">
            <a:avLst/>
          </a:prstGeom>
        </p:spPr>
      </p:pic>
      <p:pic>
        <p:nvPicPr>
          <p:cNvPr id="12" name="Picture 11">
            <a:extLst>
              <a:ext uri="{FF2B5EF4-FFF2-40B4-BE49-F238E27FC236}">
                <a16:creationId xmlns:a16="http://schemas.microsoft.com/office/drawing/2014/main" id="{ECDDB028-D161-8A74-6A65-0B5E92825D1D}"/>
              </a:ext>
            </a:extLst>
          </p:cNvPr>
          <p:cNvPicPr>
            <a:picLocks noChangeAspect="1"/>
          </p:cNvPicPr>
          <p:nvPr/>
        </p:nvPicPr>
        <p:blipFill>
          <a:blip r:embed="rId5"/>
          <a:stretch>
            <a:fillRect/>
          </a:stretch>
        </p:blipFill>
        <p:spPr>
          <a:xfrm>
            <a:off x="4142510" y="3022166"/>
            <a:ext cx="7517380" cy="3699961"/>
          </a:xfrm>
          <a:prstGeom prst="rect">
            <a:avLst/>
          </a:prstGeom>
        </p:spPr>
      </p:pic>
    </p:spTree>
    <p:extLst>
      <p:ext uri="{BB962C8B-B14F-4D97-AF65-F5344CB8AC3E}">
        <p14:creationId xmlns:p14="http://schemas.microsoft.com/office/powerpoint/2010/main" val="1333928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89C5C94-D509-D353-99FA-3FB353ECFFDC}"/>
              </a:ext>
            </a:extLst>
          </p:cNvPr>
          <p:cNvSpPr>
            <a:spLocks noGrp="1"/>
          </p:cNvSpPr>
          <p:nvPr>
            <p:ph type="title"/>
          </p:nvPr>
        </p:nvSpPr>
        <p:spPr>
          <a:xfrm>
            <a:off x="763555" y="135873"/>
            <a:ext cx="10515600" cy="694554"/>
          </a:xfrm>
        </p:spPr>
        <p:txBody>
          <a:bodyPr>
            <a:normAutofit fontScale="90000"/>
          </a:bodyPr>
          <a:lstStyle/>
          <a:p>
            <a:pPr algn="ctr"/>
            <a:r>
              <a:rPr lang="el-GR" dirty="0"/>
              <a:t>Ενδομεμβρανικό Σύστημα</a:t>
            </a:r>
            <a:br>
              <a:rPr lang="el-GR" dirty="0"/>
            </a:br>
            <a:r>
              <a:rPr lang="el-GR" sz="2700" dirty="0"/>
              <a:t>Λυσοσώματα</a:t>
            </a:r>
            <a:endParaRPr lang="en-US" dirty="0"/>
          </a:p>
        </p:txBody>
      </p:sp>
      <p:pic>
        <p:nvPicPr>
          <p:cNvPr id="6" name="Picture 5">
            <a:extLst>
              <a:ext uri="{FF2B5EF4-FFF2-40B4-BE49-F238E27FC236}">
                <a16:creationId xmlns:a16="http://schemas.microsoft.com/office/drawing/2014/main" id="{D7A8BC87-1376-D2C6-D9BB-ACDE11BF3B05}"/>
              </a:ext>
            </a:extLst>
          </p:cNvPr>
          <p:cNvPicPr>
            <a:picLocks noChangeAspect="1"/>
          </p:cNvPicPr>
          <p:nvPr/>
        </p:nvPicPr>
        <p:blipFill>
          <a:blip r:embed="rId2"/>
          <a:stretch>
            <a:fillRect/>
          </a:stretch>
        </p:blipFill>
        <p:spPr>
          <a:xfrm>
            <a:off x="3440882" y="1701718"/>
            <a:ext cx="3305636" cy="390580"/>
          </a:xfrm>
          <a:prstGeom prst="rect">
            <a:avLst/>
          </a:prstGeom>
        </p:spPr>
      </p:pic>
      <p:pic>
        <p:nvPicPr>
          <p:cNvPr id="8" name="Picture 7">
            <a:extLst>
              <a:ext uri="{FF2B5EF4-FFF2-40B4-BE49-F238E27FC236}">
                <a16:creationId xmlns:a16="http://schemas.microsoft.com/office/drawing/2014/main" id="{3904B42F-6856-C5E6-8E63-7C1168603619}"/>
              </a:ext>
            </a:extLst>
          </p:cNvPr>
          <p:cNvPicPr>
            <a:picLocks noChangeAspect="1"/>
          </p:cNvPicPr>
          <p:nvPr/>
        </p:nvPicPr>
        <p:blipFill>
          <a:blip r:embed="rId3"/>
          <a:stretch>
            <a:fillRect/>
          </a:stretch>
        </p:blipFill>
        <p:spPr>
          <a:xfrm>
            <a:off x="3459934" y="2126859"/>
            <a:ext cx="3286584" cy="2200582"/>
          </a:xfrm>
          <a:prstGeom prst="rect">
            <a:avLst/>
          </a:prstGeom>
        </p:spPr>
      </p:pic>
      <p:pic>
        <p:nvPicPr>
          <p:cNvPr id="10" name="Picture 9">
            <a:extLst>
              <a:ext uri="{FF2B5EF4-FFF2-40B4-BE49-F238E27FC236}">
                <a16:creationId xmlns:a16="http://schemas.microsoft.com/office/drawing/2014/main" id="{DBBAEB66-8ED1-7591-FFAF-6C870BA56637}"/>
              </a:ext>
            </a:extLst>
          </p:cNvPr>
          <p:cNvPicPr>
            <a:picLocks noChangeAspect="1"/>
          </p:cNvPicPr>
          <p:nvPr/>
        </p:nvPicPr>
        <p:blipFill>
          <a:blip r:embed="rId4"/>
          <a:stretch>
            <a:fillRect/>
          </a:stretch>
        </p:blipFill>
        <p:spPr>
          <a:xfrm>
            <a:off x="179680" y="489693"/>
            <a:ext cx="3248478" cy="6182588"/>
          </a:xfrm>
          <a:prstGeom prst="rect">
            <a:avLst/>
          </a:prstGeom>
        </p:spPr>
      </p:pic>
      <p:pic>
        <p:nvPicPr>
          <p:cNvPr id="12" name="Picture 11">
            <a:extLst>
              <a:ext uri="{FF2B5EF4-FFF2-40B4-BE49-F238E27FC236}">
                <a16:creationId xmlns:a16="http://schemas.microsoft.com/office/drawing/2014/main" id="{FD94D2CB-57F6-6FEB-8CCD-9788B20FDC48}"/>
              </a:ext>
            </a:extLst>
          </p:cNvPr>
          <p:cNvPicPr>
            <a:picLocks noChangeAspect="1"/>
          </p:cNvPicPr>
          <p:nvPr/>
        </p:nvPicPr>
        <p:blipFill>
          <a:blip r:embed="rId5"/>
          <a:stretch>
            <a:fillRect/>
          </a:stretch>
        </p:blipFill>
        <p:spPr>
          <a:xfrm>
            <a:off x="3667375" y="4765703"/>
            <a:ext cx="6477904" cy="1486107"/>
          </a:xfrm>
          <a:prstGeom prst="rect">
            <a:avLst/>
          </a:prstGeom>
        </p:spPr>
      </p:pic>
      <p:pic>
        <p:nvPicPr>
          <p:cNvPr id="14" name="Picture 13">
            <a:extLst>
              <a:ext uri="{FF2B5EF4-FFF2-40B4-BE49-F238E27FC236}">
                <a16:creationId xmlns:a16="http://schemas.microsoft.com/office/drawing/2014/main" id="{10145CA8-92D7-1349-E52A-926C43B57D4D}"/>
              </a:ext>
            </a:extLst>
          </p:cNvPr>
          <p:cNvPicPr>
            <a:picLocks noChangeAspect="1"/>
          </p:cNvPicPr>
          <p:nvPr/>
        </p:nvPicPr>
        <p:blipFill>
          <a:blip r:embed="rId6"/>
          <a:stretch>
            <a:fillRect/>
          </a:stretch>
        </p:blipFill>
        <p:spPr>
          <a:xfrm>
            <a:off x="6906327" y="1268689"/>
            <a:ext cx="5189806" cy="2065331"/>
          </a:xfrm>
          <a:prstGeom prst="rect">
            <a:avLst/>
          </a:prstGeom>
        </p:spPr>
      </p:pic>
      <p:sp>
        <p:nvSpPr>
          <p:cNvPr id="15" name="TextBox 14">
            <a:extLst>
              <a:ext uri="{FF2B5EF4-FFF2-40B4-BE49-F238E27FC236}">
                <a16:creationId xmlns:a16="http://schemas.microsoft.com/office/drawing/2014/main" id="{3DAF5799-CB17-80DF-67CA-64AD409C325F}"/>
              </a:ext>
            </a:extLst>
          </p:cNvPr>
          <p:cNvSpPr txBox="1"/>
          <p:nvPr/>
        </p:nvSpPr>
        <p:spPr>
          <a:xfrm>
            <a:off x="6459065" y="3449696"/>
            <a:ext cx="6084330" cy="400110"/>
          </a:xfrm>
          <a:prstGeom prst="rect">
            <a:avLst/>
          </a:prstGeom>
          <a:noFill/>
        </p:spPr>
        <p:txBody>
          <a:bodyPr wrap="square" rtlCol="0">
            <a:spAutoFit/>
          </a:bodyPr>
          <a:lstStyle/>
          <a:p>
            <a:pPr algn="ctr"/>
            <a:r>
              <a:rPr lang="en-US" sz="1000" b="1" dirty="0"/>
              <a:t>Lysosomal destabilization: A missing link between pathological calcification and Osteoarthritis.</a:t>
            </a:r>
          </a:p>
          <a:p>
            <a:pPr algn="ctr"/>
            <a:r>
              <a:rPr lang="en-US" sz="1000" b="1" dirty="0"/>
              <a:t> April 2024</a:t>
            </a:r>
          </a:p>
        </p:txBody>
      </p:sp>
    </p:spTree>
    <p:extLst>
      <p:ext uri="{BB962C8B-B14F-4D97-AF65-F5344CB8AC3E}">
        <p14:creationId xmlns:p14="http://schemas.microsoft.com/office/powerpoint/2010/main" val="1393439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D25B1B-CF51-AB88-F96C-615385E1A575}"/>
              </a:ext>
            </a:extLst>
          </p:cNvPr>
          <p:cNvSpPr>
            <a:spLocks noGrp="1"/>
          </p:cNvSpPr>
          <p:nvPr>
            <p:ph type="title"/>
          </p:nvPr>
        </p:nvSpPr>
        <p:spPr>
          <a:xfrm>
            <a:off x="763555" y="135873"/>
            <a:ext cx="10515600" cy="694554"/>
          </a:xfrm>
        </p:spPr>
        <p:txBody>
          <a:bodyPr>
            <a:normAutofit fontScale="90000"/>
          </a:bodyPr>
          <a:lstStyle/>
          <a:p>
            <a:pPr algn="ctr"/>
            <a:r>
              <a:rPr lang="el-GR" dirty="0"/>
              <a:t>Ενδομεμβρανικό Σύστημα</a:t>
            </a:r>
            <a:br>
              <a:rPr lang="el-GR" dirty="0"/>
            </a:br>
            <a:r>
              <a:rPr lang="el-GR" sz="2700" dirty="0"/>
              <a:t>Υπεροξειδιοσώματα</a:t>
            </a:r>
            <a:endParaRPr lang="en-US" dirty="0"/>
          </a:p>
        </p:txBody>
      </p:sp>
      <p:pic>
        <p:nvPicPr>
          <p:cNvPr id="6" name="Picture 5">
            <a:extLst>
              <a:ext uri="{FF2B5EF4-FFF2-40B4-BE49-F238E27FC236}">
                <a16:creationId xmlns:a16="http://schemas.microsoft.com/office/drawing/2014/main" id="{D53427FE-BB05-D31F-2052-DBE4D2DD4604}"/>
              </a:ext>
            </a:extLst>
          </p:cNvPr>
          <p:cNvPicPr>
            <a:picLocks noChangeAspect="1"/>
          </p:cNvPicPr>
          <p:nvPr/>
        </p:nvPicPr>
        <p:blipFill>
          <a:blip r:embed="rId2"/>
          <a:stretch>
            <a:fillRect/>
          </a:stretch>
        </p:blipFill>
        <p:spPr>
          <a:xfrm>
            <a:off x="121884" y="1626436"/>
            <a:ext cx="3286584" cy="2905530"/>
          </a:xfrm>
          <a:prstGeom prst="rect">
            <a:avLst/>
          </a:prstGeom>
        </p:spPr>
      </p:pic>
      <p:pic>
        <p:nvPicPr>
          <p:cNvPr id="8" name="Picture 7">
            <a:extLst>
              <a:ext uri="{FF2B5EF4-FFF2-40B4-BE49-F238E27FC236}">
                <a16:creationId xmlns:a16="http://schemas.microsoft.com/office/drawing/2014/main" id="{6160AC24-B57D-D7DB-40B8-783B52E58A70}"/>
              </a:ext>
            </a:extLst>
          </p:cNvPr>
          <p:cNvPicPr>
            <a:picLocks noChangeAspect="1"/>
          </p:cNvPicPr>
          <p:nvPr/>
        </p:nvPicPr>
        <p:blipFill>
          <a:blip r:embed="rId3"/>
          <a:stretch>
            <a:fillRect/>
          </a:stretch>
        </p:blipFill>
        <p:spPr>
          <a:xfrm>
            <a:off x="834584" y="5241026"/>
            <a:ext cx="2471323" cy="1481101"/>
          </a:xfrm>
          <a:prstGeom prst="rect">
            <a:avLst/>
          </a:prstGeom>
        </p:spPr>
      </p:pic>
      <p:pic>
        <p:nvPicPr>
          <p:cNvPr id="10" name="Picture 9">
            <a:extLst>
              <a:ext uri="{FF2B5EF4-FFF2-40B4-BE49-F238E27FC236}">
                <a16:creationId xmlns:a16="http://schemas.microsoft.com/office/drawing/2014/main" id="{50567A16-7364-F7E0-64DE-FEB53D0BBA81}"/>
              </a:ext>
            </a:extLst>
          </p:cNvPr>
          <p:cNvPicPr>
            <a:picLocks noChangeAspect="1"/>
          </p:cNvPicPr>
          <p:nvPr/>
        </p:nvPicPr>
        <p:blipFill>
          <a:blip r:embed="rId4"/>
          <a:stretch>
            <a:fillRect/>
          </a:stretch>
        </p:blipFill>
        <p:spPr>
          <a:xfrm>
            <a:off x="3829765" y="1626436"/>
            <a:ext cx="4921899" cy="2985414"/>
          </a:xfrm>
          <a:prstGeom prst="rect">
            <a:avLst/>
          </a:prstGeom>
        </p:spPr>
      </p:pic>
      <p:pic>
        <p:nvPicPr>
          <p:cNvPr id="12" name="Picture 11">
            <a:extLst>
              <a:ext uri="{FF2B5EF4-FFF2-40B4-BE49-F238E27FC236}">
                <a16:creationId xmlns:a16="http://schemas.microsoft.com/office/drawing/2014/main" id="{6282CF56-9A24-BC8E-F535-C64E8EFD5187}"/>
              </a:ext>
            </a:extLst>
          </p:cNvPr>
          <p:cNvPicPr>
            <a:picLocks noChangeAspect="1"/>
          </p:cNvPicPr>
          <p:nvPr/>
        </p:nvPicPr>
        <p:blipFill>
          <a:blip r:embed="rId5"/>
          <a:stretch>
            <a:fillRect/>
          </a:stretch>
        </p:blipFill>
        <p:spPr>
          <a:xfrm>
            <a:off x="6814607" y="1513442"/>
            <a:ext cx="3874113" cy="2565291"/>
          </a:xfrm>
          <a:prstGeom prst="rect">
            <a:avLst/>
          </a:prstGeom>
        </p:spPr>
      </p:pic>
      <p:pic>
        <p:nvPicPr>
          <p:cNvPr id="14" name="Picture 13">
            <a:extLst>
              <a:ext uri="{FF2B5EF4-FFF2-40B4-BE49-F238E27FC236}">
                <a16:creationId xmlns:a16="http://schemas.microsoft.com/office/drawing/2014/main" id="{17950219-7869-C24A-9358-2F8F03BDB2C4}"/>
              </a:ext>
            </a:extLst>
          </p:cNvPr>
          <p:cNvPicPr>
            <a:picLocks noChangeAspect="1"/>
          </p:cNvPicPr>
          <p:nvPr/>
        </p:nvPicPr>
        <p:blipFill>
          <a:blip r:embed="rId6"/>
          <a:stretch>
            <a:fillRect/>
          </a:stretch>
        </p:blipFill>
        <p:spPr>
          <a:xfrm>
            <a:off x="8320459" y="4476738"/>
            <a:ext cx="2884994" cy="2069566"/>
          </a:xfrm>
          <a:prstGeom prst="rect">
            <a:avLst/>
          </a:prstGeom>
        </p:spPr>
      </p:pic>
    </p:spTree>
    <p:extLst>
      <p:ext uri="{BB962C8B-B14F-4D97-AF65-F5344CB8AC3E}">
        <p14:creationId xmlns:p14="http://schemas.microsoft.com/office/powerpoint/2010/main" val="3368166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651</Words>
  <Application>Microsoft Office PowerPoint</Application>
  <PresentationFormat>Widescreen</PresentationFormat>
  <Paragraphs>42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2.3 Μια περιήγηση στο Εσωτερικό του Κυττάρου</vt:lpstr>
      <vt:lpstr>PowerPoint Presentation</vt:lpstr>
      <vt:lpstr>Πυρήνας</vt:lpstr>
      <vt:lpstr>Πυρήνας</vt:lpstr>
      <vt:lpstr>Πυρήνας</vt:lpstr>
      <vt:lpstr>Ενδομεμβρανικό Σύστημα Ενδοπλασματικό Δίκτυο</vt:lpstr>
      <vt:lpstr>Ενδομεμβρανικό Σύστημα Σύμπλεγμα Golgi</vt:lpstr>
      <vt:lpstr>Ενδομεμβρανικό Σύστημα Λυσοσώματα</vt:lpstr>
      <vt:lpstr>Ενδομεμβρανικό Σύστημα Υπεροξειδιοσώματα</vt:lpstr>
      <vt:lpstr>Ενδομεμβρανικό Σύστημα Κενοτόπια</vt:lpstr>
      <vt:lpstr>Χλωροπλάστες και Μιτοχόνδρια Οι μετατροπείς ενέργειας των κυττάρων</vt:lpstr>
      <vt:lpstr>Χλωροπλάστες και Μιτοχόνδρια Οι μετατροπείς ενέργειας των κυττάρων</vt:lpstr>
      <vt:lpstr>Εξτρα</vt:lpstr>
      <vt:lpstr>Εξτρα</vt:lpstr>
      <vt:lpstr>Εξτρα</vt:lpstr>
      <vt:lpstr>Εξτρα</vt:lpstr>
      <vt:lpstr>Εξτρα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Georgios Pappas</dc:creator>
  <cp:lastModifiedBy>Georgios Pappas</cp:lastModifiedBy>
  <cp:revision>2</cp:revision>
  <dcterms:created xsi:type="dcterms:W3CDTF">2026-06-03T09:50:20Z</dcterms:created>
  <dcterms:modified xsi:type="dcterms:W3CDTF">2026-06-04T11:37:49Z</dcterms:modified>
</cp:coreProperties>
</file>