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B43C1-FF26-BA75-FA2B-FD7EBCB27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A5DAF-02C0-8B00-34EC-08A988FDAF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CB618-F9CC-148D-B011-7809523C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EC093-F619-6823-D842-B685B0751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DE238-AC21-68CA-3454-EE66EA470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7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1114E-3984-25A2-0ECB-1108E511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1213A-1EF2-8BBF-D35E-37C06CE17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EC7BC-59A0-6646-1058-0FE65EB22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7F6CE-F50E-C454-F622-D30106B1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0F56D-CA85-BF32-452E-5E4F39B17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0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0A0E43-E6B8-40CA-9ACF-A202E2FFED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82BF34-0820-5931-C8BF-5AEA1BC07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9858F-6F59-304E-CC44-3461BC492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0605C-9379-C572-8669-23AC7EF65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14933-CB11-CCE3-74E7-9E6A1222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98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EF57B-0DF1-4B06-B0F1-540D3E6DA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DB53B-CCEC-D843-DDDD-C251D54EB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9EE49-BA0D-515C-1759-27E928AD8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EFAA6-1FEF-23CD-4172-53EF1E0DE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1D519-9183-34E4-ED85-976F817CE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0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760E8-2DB4-8F08-0E97-A01405ED2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8FF6C-0028-CAB4-9C80-8E8BDAF8C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4E807-2DA1-2F92-FFE0-C2AEDC0C6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54D00-AD13-EE7C-5C04-FA13996BF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440C8-D107-DA2F-4FAE-D9EC1D4F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4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12B56-EB38-C9D9-898A-40C80F637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3F130-2B46-C361-56BB-4CDE58A593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F9C5A-31C9-3953-08D9-FB046106E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AC930-5FA8-FB48-44B9-2D5E16B79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15A5E8-3240-7755-F642-EC7272DFE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906C5-16D5-E32A-CB9E-D3277799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3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0A9D-1FF5-A4F3-A19B-AFFDE98C6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836C8-6DF6-F171-F7A7-1952C922B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C59B8-3654-30D7-9EF0-52133399C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FA5115-6135-5B35-7DA4-27D0D11F4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6B98EB-D710-87A4-E52C-7603E817F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2EAD4A-6BDC-A804-F50F-8200E63A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A39C3-E5CF-52C6-5802-37C6D8355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4E8884-40DE-FFE9-FC01-DEF5CE86A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8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361D7-D39C-5EF3-A786-6C1178D4B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0AB373-87AA-1079-9DA5-6D812D3B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25F8BD-BBBF-85EF-935B-61BC19BC4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CEF8E6-FD0E-4AA5-E4FB-21BD3A07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9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DAC07-A151-C6A7-54DA-06E3EFA45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CFD078-E109-74DF-B772-66F4D0380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8D8CB-31DF-3ECC-5BAD-D84E04E7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38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2F774-9583-6582-68DA-EC465DAF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C0262-7677-E85D-6ACC-DC2056FA8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0CEB1-5819-A5CA-42BD-CC1548FC3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D5277-ED8D-7D73-CDE3-BD843B6E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A3C557-82B2-1AF2-3F4D-1E45CBA19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65FE0-B25D-6139-1FC6-4AE5DBC80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74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6BB75-BBB7-8966-96B4-D4A64AD09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28C0F7-2E6A-580A-161F-E85B4F6DA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DB1192-2D7C-585A-B7A6-F943F1C5F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7CB19-F106-67F5-5436-A746F91F2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60BAB9-4616-1C95-CADE-C4C811989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9A66D-B144-FE9A-1F12-F49619B8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4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6050EF-54FB-6D4A-8B53-7F0146942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BFBA4-D886-2672-56FF-0CF8F284D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35585-BD70-49FD-EA10-2B8417E009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E0864-44D4-4FA0-8E58-884E0198009A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8B4D8-3174-92A5-E953-E676746BC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B8C33-9448-C45A-1CA8-8AB04C668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65EC-CC76-4FB1-923A-3BD7E4C97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64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43EA702-7511-6A76-3F75-87F531716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dirty="0"/>
              <a:t>3.2 </a:t>
            </a:r>
            <a:r>
              <a:rPr lang="el-GR" dirty="0"/>
              <a:t>Ένζυμα- Βιολογικοί Καταλύτες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B6C49E3-AD14-83B4-1D52-C7BBD7500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el-GR" dirty="0"/>
              <a:t>Μηχανισμός δράσης των ενζύμων/ Ιδιότητες ενζύμων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82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51FB4B-5B74-AFEE-A4C5-F832B977DBFA}"/>
              </a:ext>
            </a:extLst>
          </p:cNvPr>
          <p:cNvSpPr txBox="1"/>
          <p:nvPr/>
        </p:nvSpPr>
        <p:spPr>
          <a:xfrm>
            <a:off x="3251330" y="182858"/>
            <a:ext cx="5689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Ενέργεια Ενεργοποίησης-Ενζυμα</a:t>
            </a:r>
            <a:endParaRPr lang="en-US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49B306-73C2-1E36-D294-69FE437AF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33" y="1327600"/>
            <a:ext cx="3811234" cy="15968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5C1D34-CFD7-89B8-128C-461476A81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550" y="947792"/>
            <a:ext cx="6146093" cy="30701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1D089A-3BB6-3BDE-F053-451C4A6A2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85" y="2795165"/>
            <a:ext cx="3941948" cy="34563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6D37E2-6CB9-05CA-61B5-386B7B5393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179" y="4173875"/>
            <a:ext cx="7320836" cy="25441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159CAC-956B-8ADE-DAEF-C8F5767C3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325" y="1576847"/>
            <a:ext cx="10869542" cy="454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5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EA5B5EBE-5758-5433-DFAF-70A116BAF2F5}"/>
              </a:ext>
            </a:extLst>
          </p:cNvPr>
          <p:cNvGrpSpPr/>
          <p:nvPr/>
        </p:nvGrpSpPr>
        <p:grpSpPr>
          <a:xfrm>
            <a:off x="5590793" y="4652056"/>
            <a:ext cx="2305481" cy="2270969"/>
            <a:chOff x="5590793" y="4652056"/>
            <a:chExt cx="2305481" cy="227096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B620661-853E-2083-AC42-174703E51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8533468">
              <a:off x="5769052" y="4473797"/>
              <a:ext cx="1948963" cy="2305481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2FA0EE6-7AE7-E7D9-C859-788C9F767BB3}"/>
                </a:ext>
              </a:extLst>
            </p:cNvPr>
            <p:cNvSpPr/>
            <p:nvPr/>
          </p:nvSpPr>
          <p:spPr>
            <a:xfrm>
              <a:off x="6094614" y="6367217"/>
              <a:ext cx="1219402" cy="5558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E7CCCEE-E9B2-F669-9016-C2A5817EC041}"/>
              </a:ext>
            </a:extLst>
          </p:cNvPr>
          <p:cNvSpPr txBox="1"/>
          <p:nvPr/>
        </p:nvSpPr>
        <p:spPr>
          <a:xfrm>
            <a:off x="3251330" y="182858"/>
            <a:ext cx="5689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Ιδιότητες Ενζύμων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C4D19-0231-A039-16BE-0AD7915B3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" y="623756"/>
            <a:ext cx="3656301" cy="54504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E78A0-6493-4F6B-9419-7647D84A9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28" y="6074227"/>
            <a:ext cx="3656302" cy="62408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C42C3C5-C8B5-7577-4B44-94A95197547D}"/>
              </a:ext>
            </a:extLst>
          </p:cNvPr>
          <p:cNvGrpSpPr/>
          <p:nvPr/>
        </p:nvGrpSpPr>
        <p:grpSpPr>
          <a:xfrm>
            <a:off x="4556236" y="964360"/>
            <a:ext cx="3201917" cy="3009743"/>
            <a:chOff x="4382809" y="1611025"/>
            <a:chExt cx="3410529" cy="320583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E1E28BB-FADB-D1BC-1202-F5AD7498C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67473" y="1611025"/>
              <a:ext cx="1552792" cy="239110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CB3D484-D4EC-0206-2BD0-B8130FC1D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70883" y="3397436"/>
              <a:ext cx="1105054" cy="1419423"/>
            </a:xfrm>
            <a:prstGeom prst="rect">
              <a:avLst/>
            </a:prstGeom>
          </p:spPr>
        </p:pic>
        <p:sp>
          <p:nvSpPr>
            <p:cNvPr id="14" name="Arrow: Curved Down 13">
              <a:extLst>
                <a:ext uri="{FF2B5EF4-FFF2-40B4-BE49-F238E27FC236}">
                  <a16:creationId xmlns:a16="http://schemas.microsoft.com/office/drawing/2014/main" id="{4733ADBF-EB31-B854-5CA1-9C715A824B0D}"/>
                </a:ext>
              </a:extLst>
            </p:cNvPr>
            <p:cNvSpPr/>
            <p:nvPr/>
          </p:nvSpPr>
          <p:spPr>
            <a:xfrm rot="18593593" flipH="1">
              <a:off x="4414654" y="2934372"/>
              <a:ext cx="1601684" cy="694159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80A1A9-4CCB-9B8B-8CBE-29818642D3E6}"/>
                </a:ext>
              </a:extLst>
            </p:cNvPr>
            <p:cNvSpPr txBox="1"/>
            <p:nvPr/>
          </p:nvSpPr>
          <p:spPr>
            <a:xfrm rot="18970983">
              <a:off x="4382809" y="2560897"/>
              <a:ext cx="1110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3% H</a:t>
              </a:r>
              <a:r>
                <a:rPr lang="en-US" baseline="-25000" dirty="0"/>
                <a:t>2</a:t>
              </a:r>
              <a:r>
                <a:rPr lang="en-US" dirty="0"/>
                <a:t>O</a:t>
              </a:r>
              <a:r>
                <a:rPr lang="en-US" baseline="-25000" dirty="0"/>
                <a:t>2       </a:t>
              </a:r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B3154E-EECE-4D15-0726-81ACDAB83FF9}"/>
                </a:ext>
              </a:extLst>
            </p:cNvPr>
            <p:cNvSpPr txBox="1"/>
            <p:nvPr/>
          </p:nvSpPr>
          <p:spPr>
            <a:xfrm>
              <a:off x="6654443" y="4084090"/>
              <a:ext cx="6873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</a:t>
              </a:r>
              <a:r>
                <a:rPr lang="en-US" baseline="-25000" dirty="0"/>
                <a:t>2</a:t>
              </a:r>
              <a:r>
                <a:rPr lang="en-US" dirty="0"/>
                <a:t>O</a:t>
              </a:r>
              <a:r>
                <a:rPr lang="en-US" baseline="-25000" dirty="0"/>
                <a:t>       </a:t>
              </a:r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2D2E51-EF35-D65E-237F-72D4F5B566B9}"/>
                </a:ext>
              </a:extLst>
            </p:cNvPr>
            <p:cNvSpPr txBox="1"/>
            <p:nvPr/>
          </p:nvSpPr>
          <p:spPr>
            <a:xfrm>
              <a:off x="7114929" y="4067985"/>
              <a:ext cx="3262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+</a:t>
              </a:r>
              <a:r>
                <a:rPr lang="en-US" baseline="-25000" dirty="0"/>
                <a:t>       </a:t>
              </a:r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EBD47A-CAEC-3519-29C2-B539DD39B36D}"/>
                </a:ext>
              </a:extLst>
            </p:cNvPr>
            <p:cNvSpPr txBox="1"/>
            <p:nvPr/>
          </p:nvSpPr>
          <p:spPr>
            <a:xfrm>
              <a:off x="7320265" y="4070095"/>
              <a:ext cx="47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baseline="-25000" dirty="0"/>
                <a:t>2       </a:t>
              </a:r>
              <a:endParaRPr lang="en-US" dirty="0"/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E275E718-A97B-E61F-2504-62C071AF2355}"/>
                </a:ext>
              </a:extLst>
            </p:cNvPr>
            <p:cNvSpPr/>
            <p:nvPr/>
          </p:nvSpPr>
          <p:spPr>
            <a:xfrm>
              <a:off x="5390377" y="4067985"/>
              <a:ext cx="1262079" cy="369332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E92255-2CCB-338C-7CAA-F1A2C3BC8AB3}"/>
                </a:ext>
              </a:extLst>
            </p:cNvPr>
            <p:cNvSpPr txBox="1"/>
            <p:nvPr/>
          </p:nvSpPr>
          <p:spPr>
            <a:xfrm>
              <a:off x="5326633" y="3817468"/>
              <a:ext cx="1295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/>
                <a:t>Καταλάση</a:t>
              </a:r>
              <a:endParaRPr lang="en-US" dirty="0"/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5D5DA3D4-DD74-DE95-D5F0-284AC1B5B2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8131" y="1336618"/>
            <a:ext cx="2020686" cy="260976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9A02061-DBDC-ED72-B13A-29313964D426}"/>
              </a:ext>
            </a:extLst>
          </p:cNvPr>
          <p:cNvSpPr txBox="1"/>
          <p:nvPr/>
        </p:nvSpPr>
        <p:spPr>
          <a:xfrm>
            <a:off x="7581336" y="2385780"/>
            <a:ext cx="1295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rgbClr val="FF0000"/>
                </a:solidFill>
              </a:rPr>
              <a:t>ΑΛΛΆ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9BD52DD-4953-5AD6-1C64-F2A09DA63162}"/>
              </a:ext>
            </a:extLst>
          </p:cNvPr>
          <p:cNvCxnSpPr>
            <a:cxnSpLocks/>
          </p:cNvCxnSpPr>
          <p:nvPr/>
        </p:nvCxnSpPr>
        <p:spPr>
          <a:xfrm>
            <a:off x="8241073" y="1236651"/>
            <a:ext cx="0" cy="266735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  <a:alpha val="33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39C4A2A-73A0-0B22-AAB8-8C0D0CB9E098}"/>
              </a:ext>
            </a:extLst>
          </p:cNvPr>
          <p:cNvSpPr txBox="1"/>
          <p:nvPr/>
        </p:nvSpPr>
        <p:spPr>
          <a:xfrm rot="16200000">
            <a:off x="2708366" y="2287644"/>
            <a:ext cx="3173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u="sng" dirty="0"/>
              <a:t>Δράση Καταλάσης</a:t>
            </a:r>
            <a:endParaRPr lang="en-US" sz="2000" u="sng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4057EF7-0E84-CC39-9F81-130B8D6AA5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8131" y="4324816"/>
            <a:ext cx="2210516" cy="2204182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94F3E9D-A377-0BC0-240A-B74230F40B2E}"/>
              </a:ext>
            </a:extLst>
          </p:cNvPr>
          <p:cNvCxnSpPr>
            <a:cxnSpLocks/>
          </p:cNvCxnSpPr>
          <p:nvPr/>
        </p:nvCxnSpPr>
        <p:spPr>
          <a:xfrm flipH="1">
            <a:off x="4581365" y="4011327"/>
            <a:ext cx="7001035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  <a:alpha val="71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271AA0F5-AFE5-2C39-6226-1F4A532067FC}"/>
              </a:ext>
            </a:extLst>
          </p:cNvPr>
          <p:cNvSpPr txBox="1"/>
          <p:nvPr/>
        </p:nvSpPr>
        <p:spPr>
          <a:xfrm rot="16200000">
            <a:off x="2885348" y="5207056"/>
            <a:ext cx="3173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u="sng" dirty="0"/>
              <a:t>Δράση Παγκρεατικής Λιπάσης</a:t>
            </a:r>
            <a:endParaRPr lang="en-US" sz="2000" u="sng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4FF7B2B-40D4-5DD7-7AE1-07C0EC42ED2B}"/>
              </a:ext>
            </a:extLst>
          </p:cNvPr>
          <p:cNvSpPr/>
          <p:nvPr/>
        </p:nvSpPr>
        <p:spPr>
          <a:xfrm>
            <a:off x="9576432" y="5548068"/>
            <a:ext cx="602042" cy="838199"/>
          </a:xfrm>
          <a:prstGeom prst="ellipse">
            <a:avLst/>
          </a:prstGeom>
          <a:noFill/>
          <a:ln w="349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9EF0906-E8E9-D5E8-7306-E502E6A90889}"/>
              </a:ext>
            </a:extLst>
          </p:cNvPr>
          <p:cNvSpPr txBox="1"/>
          <p:nvPr/>
        </p:nvSpPr>
        <p:spPr>
          <a:xfrm>
            <a:off x="6024237" y="5708974"/>
            <a:ext cx="121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Λίπη</a:t>
            </a:r>
            <a:endParaRPr lang="en-US" dirty="0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E7D3D01-429B-E793-5FCF-937606BDAD75}"/>
              </a:ext>
            </a:extLst>
          </p:cNvPr>
          <p:cNvCxnSpPr>
            <a:stCxn id="45" idx="0"/>
          </p:cNvCxnSpPr>
          <p:nvPr/>
        </p:nvCxnSpPr>
        <p:spPr>
          <a:xfrm flipH="1" flipV="1">
            <a:off x="6534150" y="4144319"/>
            <a:ext cx="3343303" cy="140374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88DA7E6-0BBE-8D35-FF10-4069B41AA861}"/>
              </a:ext>
            </a:extLst>
          </p:cNvPr>
          <p:cNvCxnSpPr>
            <a:stCxn id="45" idx="4"/>
          </p:cNvCxnSpPr>
          <p:nvPr/>
        </p:nvCxnSpPr>
        <p:spPr>
          <a:xfrm flipH="1" flipV="1">
            <a:off x="7334233" y="6200775"/>
            <a:ext cx="2543220" cy="18549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3F568C3A-0489-17DD-5527-8F469D2A9912}"/>
              </a:ext>
            </a:extLst>
          </p:cNvPr>
          <p:cNvSpPr txBox="1"/>
          <p:nvPr/>
        </p:nvSpPr>
        <p:spPr>
          <a:xfrm rot="5400000">
            <a:off x="6874061" y="5868961"/>
            <a:ext cx="1216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Λιπάση</a:t>
            </a:r>
            <a:endParaRPr lang="en-US" dirty="0"/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64CBEECA-73CF-9772-AC36-4F5DE0D3CC8B}"/>
              </a:ext>
            </a:extLst>
          </p:cNvPr>
          <p:cNvSpPr/>
          <p:nvPr/>
        </p:nvSpPr>
        <p:spPr>
          <a:xfrm rot="5400000">
            <a:off x="6831420" y="5885499"/>
            <a:ext cx="542925" cy="42051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C4C07C6-2E5B-79F7-17BB-EA024C31D812}"/>
              </a:ext>
            </a:extLst>
          </p:cNvPr>
          <p:cNvSpPr txBox="1"/>
          <p:nvPr/>
        </p:nvSpPr>
        <p:spPr>
          <a:xfrm>
            <a:off x="4510767" y="6053803"/>
            <a:ext cx="253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u="sng" dirty="0"/>
              <a:t>Μονογλυκερίδια + λιπαρά οξέα</a:t>
            </a:r>
            <a:endParaRPr lang="en-US" sz="1600" u="sng" dirty="0"/>
          </a:p>
        </p:txBody>
      </p:sp>
    </p:spTree>
    <p:extLst>
      <p:ext uri="{BB962C8B-B14F-4D97-AF65-F5344CB8AC3E}">
        <p14:creationId xmlns:p14="http://schemas.microsoft.com/office/powerpoint/2010/main" val="331958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E2912F-4B90-5910-C080-83F4318896D5}"/>
              </a:ext>
            </a:extLst>
          </p:cNvPr>
          <p:cNvSpPr txBox="1"/>
          <p:nvPr/>
        </p:nvSpPr>
        <p:spPr>
          <a:xfrm>
            <a:off x="3251330" y="182858"/>
            <a:ext cx="5689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‘Ενζυμα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2F38D1-1850-B7D2-304A-6D3C561F4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88" y="1336308"/>
            <a:ext cx="6171737" cy="46191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095CAE-52F2-5DDA-9F3B-CE188F9B6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98" y="3949310"/>
            <a:ext cx="3682844" cy="2725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47E45B-3235-AB7C-92C2-B917ABFCF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5265" y="1023306"/>
            <a:ext cx="4183347" cy="272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7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36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3.2 Ένζυμα- Βιολογικοί Καταλύτες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Georgios Pappas</dc:creator>
  <cp:lastModifiedBy>Georgios Pappas</cp:lastModifiedBy>
  <cp:revision>4</cp:revision>
  <dcterms:created xsi:type="dcterms:W3CDTF">2026-06-04T08:18:47Z</dcterms:created>
  <dcterms:modified xsi:type="dcterms:W3CDTF">2026-07-16T13:52:12Z</dcterms:modified>
</cp:coreProperties>
</file>