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9BD1-7D9E-66D5-B285-565FB46BD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1A8354-842E-9D9E-EB23-254C0C3D5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F9441-8D82-00BD-626E-E9E514DC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3E0A4-ACAD-FE25-F700-ADC1D9935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717F0-8B43-642E-A167-EEAA52176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D2E4E-FC2A-83F0-E79F-6D2FDBAB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BFA82-0B3C-DD41-408D-7F09D42BB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47709-6DF6-ACEF-7D65-C77EACB3E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5283A-0BB7-12D3-5CF7-24B41DF12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A47A8-087A-6CFA-9E1D-107AF2D9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94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39E648-F036-660B-DBDA-09A1E4824E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3D5A43-2D8B-36DF-67AA-9987EC1BD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FC637-9CF4-7ECE-E9BD-5301D7078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E9DE4-19C9-CD57-D114-0949F2B3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83517-D053-2884-925C-6B84E3DA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0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1C20-3EE4-AEE6-1ACA-4176FC45D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B1077-8DCC-7847-E74E-7A33A08C1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5152-C00F-135F-312E-86347834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9E623-B142-4B0B-7AF5-FAB2D4838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DED52-DF92-4D30-D1BB-B15A036D7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8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65EA-C57B-3154-5B26-67839613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F68AE-5BA9-243B-74EC-4528A421A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2391C-F1CE-6E24-B948-D7A98FC16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60740-583C-8E0D-30FC-68ECD32DA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F4042-9FC4-5625-8802-1A72DC5D6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4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31189-BAFD-6BA4-016A-A5235BF1A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28E68-924D-C469-712D-4EE8B1787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8FE090-2D14-057C-D58B-4BAD957C9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0DCAC-D4FF-D3AC-2ED3-6E2E41115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C838F-388F-4A35-DD91-3F8F202D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8CA795-5214-4DF9-4971-50CA294D3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2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6B9AA-C0C0-8371-979E-5B41E7C3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96901-5DAA-62B9-A94C-809439927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24D1A-35CC-1300-1CC7-2EFE98A6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4B2CA7-119E-B4A7-F7F4-7564662BC8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5D2BC8-4B84-E323-DDEA-8457B2682C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E8960E-7565-658C-B616-31779B04B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212EA-52C6-3242-80D1-39021E3E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C36FD-470D-EB19-BFE1-84512FCA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81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0CDE-109E-D2B0-C63C-FEB52C12D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BC7ADA-BD4F-444F-D86A-51FE23795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A6792-1698-4032-5FC9-2E5BC1E5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D5AFB3-E312-B4BF-18B5-4D94A975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53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816D42-9AF1-33E4-3F1B-D64C50935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7340B9-8098-2CD1-C44B-E723673B0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8C109-F3BC-713C-2581-D9E76847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1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C39EE-38BE-1AEC-2468-04F64E9A4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3DDFB-A227-6AA5-3A4A-9B3600FC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CC142-4429-2F67-F87C-60100B719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C6713-7514-D2E6-2ED3-7FDF08A8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A8CBAC-633C-11AA-F43C-F1D03661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77949-F682-A3B1-CFF6-F498D4B45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1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8F178-D1F6-20EC-6744-1479E79F0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86B08C-9206-52AF-A5F6-46AF897D6E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6194C-FD47-09CB-F645-7EEEB9354D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E8F7F-0D8E-96F2-4637-D6EE3B21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2B7D9B-885F-AE0C-0093-8871D17E3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40722-9E02-A95F-8321-A2D9A67A1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83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2E887-D29C-1CB9-E444-8B885168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3D894-B476-80E8-5FAC-0E1702823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5541B-9D3D-01FB-15AF-F7759553E2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D1907-CC9C-0E93-37E5-6BEF6F0C6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48D23-D7C7-61A6-B841-7C9A1B86F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5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2804FF4-4B26-06C8-73AE-35E34EB82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l-GR" dirty="0"/>
              <a:t>4.1Κυτταρικός κύκλος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6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DBDCAB-EAE7-2A1C-ECB4-5B88F02445CA}"/>
              </a:ext>
            </a:extLst>
          </p:cNvPr>
          <p:cNvSpPr txBox="1"/>
          <p:nvPr/>
        </p:nvSpPr>
        <p:spPr>
          <a:xfrm>
            <a:off x="1897904" y="224417"/>
            <a:ext cx="8396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Διαίρεση_Πυρηνική διαίρεση: Τελόφαση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CECFD6-DC7D-5439-889D-7EBCF7AE7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88" y="1438274"/>
            <a:ext cx="4403885" cy="33721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8019E0-5169-7D2C-EB4C-D4FFA17F0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997" y="1062356"/>
            <a:ext cx="6361978" cy="25761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F5F736-6E9C-B7E5-2C9C-7DB1664C0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997" y="3876675"/>
            <a:ext cx="6011433" cy="27569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C77160E-A5B2-FE4B-2BE8-B266BB0AF1C6}"/>
              </a:ext>
            </a:extLst>
          </p:cNvPr>
          <p:cNvSpPr/>
          <p:nvPr/>
        </p:nvSpPr>
        <p:spPr>
          <a:xfrm>
            <a:off x="8677275" y="4191000"/>
            <a:ext cx="2962275" cy="2576194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4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CE6A48-AAD4-DA4F-FEB8-9001D649F945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Διαίρεση_Κυτταροπλασματική διάιρεση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E9F766-6EF9-B30D-5425-CE0373DDF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80" y="1827505"/>
            <a:ext cx="4953691" cy="40201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0EF89E-D294-AC2C-CB88-525C2AAE2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89" y="3981674"/>
            <a:ext cx="4515480" cy="25911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0A28B6-7A20-B0A8-0D00-FEF096152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148" y="1248005"/>
            <a:ext cx="2937073" cy="21809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A4EEC17-6A38-27F7-2CC6-28691CEFC9D4}"/>
              </a:ext>
            </a:extLst>
          </p:cNvPr>
          <p:cNvSpPr txBox="1"/>
          <p:nvPr/>
        </p:nvSpPr>
        <p:spPr>
          <a:xfrm>
            <a:off x="7950885" y="885557"/>
            <a:ext cx="143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Ζωικό Κύτταρο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970D43-4FB8-276E-E4CD-4A7A6E048D64}"/>
              </a:ext>
            </a:extLst>
          </p:cNvPr>
          <p:cNvSpPr txBox="1"/>
          <p:nvPr/>
        </p:nvSpPr>
        <p:spPr>
          <a:xfrm>
            <a:off x="7850366" y="3643120"/>
            <a:ext cx="1540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Φυτικό Κύτταρο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59754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FD93FB-82F4-590D-284E-712CB4E11D54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Η Βιολογική σημασία της Μίτωσης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E2B829-CEC1-EC8D-DD75-EE132926B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32" y="1328565"/>
            <a:ext cx="4677118" cy="2347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2FFE3E-A6EB-ED07-6047-C254B978C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676188"/>
            <a:ext cx="4762500" cy="1386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1FBDE8-511D-6674-742F-089CD246B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" y="5086461"/>
            <a:ext cx="4467540" cy="8393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80AA1D-7D31-2118-7F67-EE364F575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795" y="1037722"/>
            <a:ext cx="4867655" cy="478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64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9DDB9E-392E-632B-58E3-3316B2CA2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62" y="1690688"/>
            <a:ext cx="5376121" cy="217646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DA8E67A-D283-9542-F9AE-A876DC5AB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l-GR" dirty="0"/>
              <a:t>Εξτρα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A1B1A4-35EF-CFCA-03FE-A22143F89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719" y="1078249"/>
            <a:ext cx="4757323" cy="4701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941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B80283-B25B-3D82-DF92-0D2EEE64E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7" y="1115730"/>
            <a:ext cx="4485646" cy="20081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C0A731-AD66-60A2-04B0-AFB1EB77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95" y="3429000"/>
            <a:ext cx="4343642" cy="2830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C7B7D7-E3C1-7D4B-42A0-F08B0AE0F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0005" y="1398732"/>
            <a:ext cx="6212323" cy="40605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C1CDC3-18C8-1433-6644-4DF51C625091}"/>
              </a:ext>
            </a:extLst>
          </p:cNvPr>
          <p:cNvSpPr txBox="1"/>
          <p:nvPr/>
        </p:nvSpPr>
        <p:spPr>
          <a:xfrm>
            <a:off x="4439816" y="287349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Κυτταρικός Κύκλος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40250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0D90216-1457-8572-75EF-EF5AE0803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l-GR" dirty="0"/>
              <a:t>4.3 Κυτταρική Διαίρεση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776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34F72A-C5D3-A7B4-FF1D-C1F53E820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81" y="1057638"/>
            <a:ext cx="4285528" cy="2574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385273-F780-B411-13CF-FDAD7EA8B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81" y="3632245"/>
            <a:ext cx="4268830" cy="17042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5C6926-96A2-83FE-579C-F31E08447F37}"/>
              </a:ext>
            </a:extLst>
          </p:cNvPr>
          <p:cNvSpPr txBox="1"/>
          <p:nvPr/>
        </p:nvSpPr>
        <p:spPr>
          <a:xfrm>
            <a:off x="4439816" y="287349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</a:t>
            </a:r>
            <a:endParaRPr lang="en-US" sz="2800" b="1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93B3C7-B416-4237-3245-4EE96EAE5A8C}"/>
              </a:ext>
            </a:extLst>
          </p:cNvPr>
          <p:cNvGrpSpPr/>
          <p:nvPr/>
        </p:nvGrpSpPr>
        <p:grpSpPr>
          <a:xfrm>
            <a:off x="7159471" y="1064725"/>
            <a:ext cx="3382383" cy="2551496"/>
            <a:chOff x="7159471" y="1064725"/>
            <a:chExt cx="3382383" cy="255149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704F20-4F94-F473-180B-CC61CA94C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59471" y="1453912"/>
              <a:ext cx="3382383" cy="216230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351BC6-7F01-B5D5-7C95-F96EBF67A29B}"/>
                </a:ext>
              </a:extLst>
            </p:cNvPr>
            <p:cNvSpPr txBox="1"/>
            <p:nvPr/>
          </p:nvSpPr>
          <p:spPr>
            <a:xfrm>
              <a:off x="7159471" y="1064725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dirty="0"/>
                <a:t>Ζυμομύκητας (</a:t>
              </a:r>
              <a:r>
                <a:rPr lang="en-US" sz="1400" dirty="0"/>
                <a:t>Saccharomyces cerevisiae)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97C1CB-24BD-BC60-3CBF-DD361C40676A}"/>
              </a:ext>
            </a:extLst>
          </p:cNvPr>
          <p:cNvGrpSpPr/>
          <p:nvPr/>
        </p:nvGrpSpPr>
        <p:grpSpPr>
          <a:xfrm>
            <a:off x="7194478" y="3848331"/>
            <a:ext cx="3312368" cy="2668496"/>
            <a:chOff x="7194478" y="3848331"/>
            <a:chExt cx="3312368" cy="266849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516FD9B-1645-BA08-D7FB-8C7144D60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94478" y="4156108"/>
              <a:ext cx="3312368" cy="236071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2C1804-AE69-545F-FDAD-3F009E8E57CE}"/>
                </a:ext>
              </a:extLst>
            </p:cNvPr>
            <p:cNvSpPr txBox="1"/>
            <p:nvPr/>
          </p:nvSpPr>
          <p:spPr>
            <a:xfrm>
              <a:off x="7194478" y="3848331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dirty="0"/>
                <a:t>Κολοβακτηρίδιο (</a:t>
              </a:r>
              <a:r>
                <a:rPr lang="en-US" sz="1400" dirty="0"/>
                <a:t>Escherichia coli)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EED7E8EC-D6C4-C7BC-0E65-192726BD12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9265" y="1118346"/>
            <a:ext cx="3979539" cy="2212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B461C3-D9A5-D014-94E4-0DB397EAC7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7140" y="3691594"/>
            <a:ext cx="2781731" cy="2254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204EB7-92A7-2469-745F-6027618E84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1313" y="3923502"/>
            <a:ext cx="2633806" cy="155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992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4BB58D1-40C9-2970-D643-38CBB8144750}"/>
              </a:ext>
            </a:extLst>
          </p:cNvPr>
          <p:cNvSpPr txBox="1"/>
          <p:nvPr/>
        </p:nvSpPr>
        <p:spPr>
          <a:xfrm>
            <a:off x="1782148" y="212704"/>
            <a:ext cx="848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Διαίρεση: Στάδια πυρηνικής διαίρεσης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9E957F-2D0B-4149-B94F-F92D502B7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179" y="914815"/>
            <a:ext cx="4502849" cy="3170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49185B-D147-3FD8-B176-28950E572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33" y="4386581"/>
            <a:ext cx="5512592" cy="22322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4373C1-4C88-7AFA-C795-2D3355807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9135" y="4358042"/>
            <a:ext cx="4929640" cy="226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99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C8361F-1B9F-39A7-C82B-2124FBE5C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884" y="970384"/>
            <a:ext cx="8000231" cy="58876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DBFEF8-3098-6FC2-34EF-B21A974D1918}"/>
              </a:ext>
            </a:extLst>
          </p:cNvPr>
          <p:cNvSpPr txBox="1"/>
          <p:nvPr/>
        </p:nvSpPr>
        <p:spPr>
          <a:xfrm>
            <a:off x="421821" y="44751"/>
            <a:ext cx="11348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DNA</a:t>
            </a:r>
            <a:r>
              <a:rPr lang="el-GR" sz="2800" b="1" dirty="0"/>
              <a:t> (γενετικό υλικό), Ινίδια χρωματίνης, Αδελφές Χρωματίδες, Χρωμοσώματα, Κεντρομερίδιο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3783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FFFC10-EBAB-A8EF-6EFE-3A50BF5F1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25" y="933499"/>
            <a:ext cx="4944165" cy="42677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72804F-1C73-36AE-C519-B3D32D6AC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428" y="1014015"/>
            <a:ext cx="4991797" cy="36962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1741C1-5E48-333F-69B5-0B61B4FBD9E5}"/>
              </a:ext>
            </a:extLst>
          </p:cNvPr>
          <p:cNvSpPr txBox="1"/>
          <p:nvPr/>
        </p:nvSpPr>
        <p:spPr>
          <a:xfrm>
            <a:off x="2296192" y="178770"/>
            <a:ext cx="828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 _Πυρηνική διαίρεση: Πρόφαση</a:t>
            </a:r>
            <a:endParaRPr lang="en-US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A1E456-BF0E-1EA3-90CF-2E2B47D87AF4}"/>
              </a:ext>
            </a:extLst>
          </p:cNvPr>
          <p:cNvSpPr txBox="1"/>
          <p:nvPr/>
        </p:nvSpPr>
        <p:spPr>
          <a:xfrm>
            <a:off x="2360465" y="1233932"/>
            <a:ext cx="289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1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3FDE8-D39D-58BB-3715-40095AF31156}"/>
              </a:ext>
            </a:extLst>
          </p:cNvPr>
          <p:cNvSpPr txBox="1"/>
          <p:nvPr/>
        </p:nvSpPr>
        <p:spPr>
          <a:xfrm>
            <a:off x="1551811" y="4903972"/>
            <a:ext cx="289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2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EE90F37-D188-0049-2B6F-D453045B8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717" y="4825832"/>
            <a:ext cx="3353268" cy="20195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837A283-3021-223C-4387-92E333FB450E}"/>
              </a:ext>
            </a:extLst>
          </p:cNvPr>
          <p:cNvSpPr txBox="1"/>
          <p:nvPr/>
        </p:nvSpPr>
        <p:spPr>
          <a:xfrm>
            <a:off x="693925" y="6314666"/>
            <a:ext cx="5082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https://www.youtube.com/watch?v=DwAFZb8juMQ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416EF0-0D75-4A94-7D9F-678EDCA866D2}"/>
              </a:ext>
            </a:extLst>
          </p:cNvPr>
          <p:cNvSpPr txBox="1"/>
          <p:nvPr/>
        </p:nvSpPr>
        <p:spPr>
          <a:xfrm>
            <a:off x="585401" y="6002641"/>
            <a:ext cx="529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u="sng" dirty="0"/>
              <a:t>Τρισδιάστατη απεικόνιση της Μιτωτικής διαδικασίας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556610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824454-C0E4-97D6-C964-E0D721FD425B}"/>
              </a:ext>
            </a:extLst>
          </p:cNvPr>
          <p:cNvSpPr txBox="1"/>
          <p:nvPr/>
        </p:nvSpPr>
        <p:spPr>
          <a:xfrm>
            <a:off x="1612154" y="162079"/>
            <a:ext cx="8967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 _Πυρηνική διαίρεση: Μετάφαση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E39CED-9E9F-6C3C-16FC-46756E340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36" y="1285701"/>
            <a:ext cx="4858428" cy="2495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A3B729-CE69-16E1-E524-B7876FC80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36" y="3947939"/>
            <a:ext cx="4925112" cy="24863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75B625-0B1C-C2EB-3F69-AF21BC765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4" y="1647576"/>
            <a:ext cx="5115639" cy="178142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40298CA-104F-321A-2C90-FAB1E604C1F1}"/>
              </a:ext>
            </a:extLst>
          </p:cNvPr>
          <p:cNvCxnSpPr/>
          <p:nvPr/>
        </p:nvCxnSpPr>
        <p:spPr>
          <a:xfrm>
            <a:off x="10487025" y="1276350"/>
            <a:ext cx="0" cy="333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5BDFD49-D154-A2C9-89CA-7B1DD30A0E4D}"/>
              </a:ext>
            </a:extLst>
          </p:cNvPr>
          <p:cNvSpPr txBox="1"/>
          <p:nvPr/>
        </p:nvSpPr>
        <p:spPr>
          <a:xfrm>
            <a:off x="9612907" y="947147"/>
            <a:ext cx="1748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Ισημερινό επίπεδο</a:t>
            </a:r>
            <a:endParaRPr lang="en-US" sz="1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13DFF8B-6DC4-9E72-D081-1A6631B468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714" y="3781599"/>
            <a:ext cx="2569302" cy="29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10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EB5E04-A17B-A2F2-45CA-485951765097}"/>
              </a:ext>
            </a:extLst>
          </p:cNvPr>
          <p:cNvSpPr txBox="1"/>
          <p:nvPr/>
        </p:nvSpPr>
        <p:spPr>
          <a:xfrm>
            <a:off x="2076320" y="224417"/>
            <a:ext cx="8039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 _Πυρηνική διαίρεση: Ανάφαση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8CB98A-0DFA-F545-93F9-DF949951A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07" y="1147550"/>
            <a:ext cx="5096586" cy="30388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61811D-0DDE-24DA-666A-91B424D23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4" y="4333628"/>
            <a:ext cx="2289372" cy="24481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97C4C1-33FB-650C-1AF4-2D09EFE6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201" y="1127709"/>
            <a:ext cx="4047422" cy="550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42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6153</TotalTime>
  <Words>104</Words>
  <Application>Microsoft Office PowerPoint</Application>
  <PresentationFormat>Widescreen</PresentationFormat>
  <Paragraphs>22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4.1Κυτταρικός κύκλος</vt:lpstr>
      <vt:lpstr>PowerPoint Presentation</vt:lpstr>
      <vt:lpstr>4.3 Κυτταρική Διαίρεση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Εξτρα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Georgios Pappas</dc:creator>
  <cp:lastModifiedBy>Georgios Pappas</cp:lastModifiedBy>
  <cp:revision>11</cp:revision>
  <dcterms:created xsi:type="dcterms:W3CDTF">2026-07-10T13:07:17Z</dcterms:created>
  <dcterms:modified xsi:type="dcterms:W3CDTF">2026-07-15T14:24:55Z</dcterms:modified>
</cp:coreProperties>
</file>