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80" r:id="rId23"/>
    <p:sldId id="281" r:id="rId24"/>
    <p:sldId id="279" r:id="rId25"/>
    <p:sldId id="27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C28E-C20E-3BF1-3514-E84947485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43ED6-B533-3EEC-A836-E3B414C73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26B46-60B1-66D2-678E-5CA969BA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39E2-E003-51D4-5BEE-A530B42E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CED6E-E080-9A8B-6C86-244A3936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3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4119-4199-F685-F52E-B380C51A2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2A1269-38BD-4FC8-B815-37919FBC5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30937-6122-26C3-3F9A-042AAE1E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5E5CC-B2F8-0DE3-D36E-DB3014CD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30568-1F7F-BF1F-EF6D-D63C8E909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4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38D380-10A5-D29B-1CA2-279810DB9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3F906A-C0DB-D53C-79C7-6A1A46365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71A6D-FFBC-80B1-5B85-B2F552FD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54E1F-71D8-399F-049E-71D3D3697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A115-0538-7B89-8ADB-450642F9B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4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86713-AB13-0EC0-326E-214DDE977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71431-CCF6-6AA3-F90E-B99C0A59E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1E012-09CC-BF3D-CFD4-D36EE4AB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D6E85-2E76-013B-9E19-41AE5335F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4DC15-29A5-DFB5-E038-ADFF44006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2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4824C-1DE9-F744-D242-0E728E58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2610F-CD82-4ACE-16EF-D02C20F00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32E29-3D52-76B7-7101-CD88CBF1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0A00F-E676-4F80-D4D4-FF84CF8E7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91035-69C4-D9E1-C65B-0CEF5C524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31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099A2-2B53-1179-DD67-E8228DE2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C4AA7-6854-CEF4-F6C4-8BB4921B9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DF08C2-A2C5-F25A-1544-92E231113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5D656-260D-2E8F-FEBD-211181FAC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1834E-4424-22DF-BDF5-465CEE1F9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21321-FAD2-838E-9923-94B03566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ADCF1-0682-03A9-0948-5025A7AE0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7F954-3195-787C-296A-56483F3ED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6A967-B2C5-3C49-6CCE-C86EA97DC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4A96C-FBBA-66C7-8361-D36B3ED5B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D48AEA-7F58-7225-9BD5-D39B4055D6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45B2D-D162-EB0E-6AD2-4144B665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BBAE71-5832-AE3F-1D66-DB8099E7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248778-A393-9036-4447-19CC028D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32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5273-BE43-693A-7E92-628CC6DE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B08A03-7980-19EE-22B9-EAEEE3D4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20DB2-3722-BB04-FC3A-E41150642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89F61C-A22C-924F-8460-5248E68D5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3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B5989A-035B-80BA-5E72-E02A6AC89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7053E1-B765-2076-F6E1-8F7D105F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B6913-7191-1547-97FF-9E84E08C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8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DFC45-70A3-10ED-3A92-72EF35B7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5B729-4D45-C210-9695-3D5D52F61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6AB14-5165-6798-365F-DCD9EADE2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5F0AA-5B61-1D48-5833-14BA7B2E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541BF-9E95-930F-FB34-476A200A4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6E24B-5978-2CA1-F1D4-CEF410F9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0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0EEE-6F19-1FD5-1FBC-29354D12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E93DFB-B454-C567-72D3-6B95B97ED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86A52C-FCA9-55AB-A4A7-21128D0E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4EE89-702B-5C48-B068-86736576D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185B2F-23EC-5E8C-3685-A2417E6D2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4C37B-4039-AFBF-C871-54E1F19C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7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6B537-F10B-6E6B-D5C0-73B2E3C61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9B29D-0A31-FD36-3017-112346407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0363F-2326-4634-756A-5A715482B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DCB65-E85E-4B3B-AA99-0B1274CB951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274F1-E259-41A4-A473-252DC5C6A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257B0-3D04-3FE2-0B76-91119ABC9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B23D1-DC99-4B07-8CFF-E503DB849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1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5EC0-F85D-987D-1EE3-67C1D72DA5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l-GR" dirty="0"/>
              <a:t>Μενδελική Κληρονομικότητα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0865A-C669-9DB8-E094-E2614443B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8016" y="2843315"/>
            <a:ext cx="2832040" cy="375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34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E5FFFB-81E6-EC76-AF17-274D5E17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699" y="2711024"/>
            <a:ext cx="4812150" cy="1435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8F580B-D2B7-118B-144C-3818FC8341E5}"/>
              </a:ext>
            </a:extLst>
          </p:cNvPr>
          <p:cNvSpPr txBox="1"/>
          <p:nvPr/>
        </p:nvSpPr>
        <p:spPr>
          <a:xfrm>
            <a:off x="2232348" y="194042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Διασταυρώσεις Ελέγχου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D6CCC6-B0F5-C22A-6169-EA658C6EF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802" y="970382"/>
            <a:ext cx="3149099" cy="54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8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D21756-3DC8-35C1-878A-A0CBF03EC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264" y="1128668"/>
            <a:ext cx="3984637" cy="3991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789559-DB12-7EA9-66EC-313307093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45" y="5151807"/>
            <a:ext cx="8685404" cy="17061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6F2672-DCF9-CE10-4231-3A46BD0FBFBC}"/>
              </a:ext>
            </a:extLst>
          </p:cNvPr>
          <p:cNvSpPr txBox="1"/>
          <p:nvPr/>
        </p:nvSpPr>
        <p:spPr>
          <a:xfrm>
            <a:off x="2232348" y="50280"/>
            <a:ext cx="7727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Δεύτερος Νόμος του Μέντελ: Νόμος της Ανεξάρτητης Μεταβίβασης Γονιδίων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66C75A-5B88-1AEF-4395-04D8C7B62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757" y="893697"/>
            <a:ext cx="3807550" cy="425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85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D859F8-4E95-E9F7-818F-2ADBD5A2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334" y="1003916"/>
            <a:ext cx="8217332" cy="5527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4A5BB7-E29C-B1D0-7C2C-D6FBD61B2B21}"/>
              </a:ext>
            </a:extLst>
          </p:cNvPr>
          <p:cNvSpPr txBox="1"/>
          <p:nvPr/>
        </p:nvSpPr>
        <p:spPr>
          <a:xfrm>
            <a:off x="2232348" y="50280"/>
            <a:ext cx="7727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Δεύτερος Νόμος του Μέντελ. Η χρωμοσωμική βάση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81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019DED-8A68-EE81-BAA8-8A21CAF21C79}"/>
              </a:ext>
            </a:extLst>
          </p:cNvPr>
          <p:cNvSpPr txBox="1"/>
          <p:nvPr/>
        </p:nvSpPr>
        <p:spPr>
          <a:xfrm>
            <a:off x="2232348" y="50280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Ατελώς Επικρατή και Συνεπικρατή Γονίδια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686CFB-0D95-3E60-781F-26D759611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62" y="1839538"/>
            <a:ext cx="4261729" cy="18858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B87F58-0DAA-D228-34F7-4DC67277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61" y="4145096"/>
            <a:ext cx="4261729" cy="11453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517ECB-1281-7340-AA76-AB69F4C3E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815" y="1103182"/>
            <a:ext cx="4524773" cy="46516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C1B8FE-AAA3-984C-031B-2BE4900CF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1103182"/>
            <a:ext cx="4524773" cy="48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6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639EAC-D469-56BD-9203-EEF26CE3E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746" y="1383191"/>
            <a:ext cx="5002224" cy="21847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EEA244-B345-C5B8-D0C0-74A9CE78F9E0}"/>
              </a:ext>
            </a:extLst>
          </p:cNvPr>
          <p:cNvSpPr txBox="1"/>
          <p:nvPr/>
        </p:nvSpPr>
        <p:spPr>
          <a:xfrm>
            <a:off x="2232348" y="50280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Ατελώς Επικρατή και Συνεπικρατή Γονίδια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078C52-3EEC-3A14-53ED-CF0F28A12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36" y="2842805"/>
            <a:ext cx="4316522" cy="11723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42FAF5-3F47-0DD9-1DD6-29205FDB2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5720" y="4015194"/>
            <a:ext cx="5658998" cy="167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1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FB614F-9567-9CDC-C6AE-9E5645845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72367"/>
            <a:ext cx="5381880" cy="5281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380451-CC98-37A2-F816-EB4F44EDC6DD}"/>
              </a:ext>
            </a:extLst>
          </p:cNvPr>
          <p:cNvSpPr txBox="1"/>
          <p:nvPr/>
        </p:nvSpPr>
        <p:spPr>
          <a:xfrm>
            <a:off x="7677203" y="6354147"/>
            <a:ext cx="2528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Maki Asami et al., Brief Report,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FB6146-9E94-B0D5-58B6-03219D6C4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93" y="1936596"/>
            <a:ext cx="5306165" cy="35533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7D7122-BA35-42E3-A18D-F6DC01325041}"/>
              </a:ext>
            </a:extLst>
          </p:cNvPr>
          <p:cNvSpPr txBox="1"/>
          <p:nvPr/>
        </p:nvSpPr>
        <p:spPr>
          <a:xfrm>
            <a:off x="2232348" y="50280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Θνησιγόνα Γονίδια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56D27-5CBD-53C5-6690-095CDEA375F6}"/>
              </a:ext>
            </a:extLst>
          </p:cNvPr>
          <p:cNvSpPr txBox="1"/>
          <p:nvPr/>
        </p:nvSpPr>
        <p:spPr>
          <a:xfrm>
            <a:off x="2232348" y="50280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Πολλαπλά αλληλόμορφα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98CF13-2C5F-9C41-C678-CAAB7FF0A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07" y="2027104"/>
            <a:ext cx="4575597" cy="3390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997BE-4612-56BC-3A16-D0C824D68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537426"/>
            <a:ext cx="5002224" cy="2184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8B0FE9-8920-B40E-7F84-5CF66F1D3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487" y="3804884"/>
            <a:ext cx="4420695" cy="17624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FE58BC-5E09-77B6-EA89-3CA86F0D6DFD}"/>
              </a:ext>
            </a:extLst>
          </p:cNvPr>
          <p:cNvSpPr txBox="1"/>
          <p:nvPr/>
        </p:nvSpPr>
        <p:spPr>
          <a:xfrm>
            <a:off x="5982035" y="5730502"/>
            <a:ext cx="5225598" cy="1077218"/>
          </a:xfrm>
          <a:prstGeom prst="rect">
            <a:avLst/>
          </a:prstGeom>
          <a:noFill/>
          <a:ln w="50800">
            <a:solidFill>
              <a:srgbClr val="0070C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l-GR" sz="1600" dirty="0">
                <a:solidFill>
                  <a:srgbClr val="0070C0"/>
                </a:solidFill>
              </a:rPr>
              <a:t>Πιο συγκεκριμένα τα γονίδια ΙΑ και ΙΒ προέκυψαν </a:t>
            </a:r>
          </a:p>
          <a:p>
            <a:pPr algn="ctr"/>
            <a:r>
              <a:rPr lang="el-GR" sz="1600" dirty="0">
                <a:solidFill>
                  <a:srgbClr val="0070C0"/>
                </a:solidFill>
              </a:rPr>
              <a:t>έπειτα από μεταλλάξεις του γονιδίου </a:t>
            </a:r>
            <a:r>
              <a:rPr lang="en-US" sz="1600" dirty="0">
                <a:solidFill>
                  <a:srgbClr val="0070C0"/>
                </a:solidFill>
              </a:rPr>
              <a:t>ii</a:t>
            </a:r>
            <a:r>
              <a:rPr lang="el-GR" sz="1600" dirty="0">
                <a:solidFill>
                  <a:srgbClr val="0070C0"/>
                </a:solidFill>
              </a:rPr>
              <a:t>. Η έρευνα έχει δείξει</a:t>
            </a:r>
          </a:p>
          <a:p>
            <a:pPr algn="ctr"/>
            <a:r>
              <a:rPr lang="el-GR" sz="1600" dirty="0">
                <a:solidFill>
                  <a:srgbClr val="0070C0"/>
                </a:solidFill>
              </a:rPr>
              <a:t>Ότι υπάρχουν και άλλα αλληλόμορφα του γονιδίου ΙΑ </a:t>
            </a:r>
          </a:p>
          <a:p>
            <a:pPr algn="ctr"/>
            <a:r>
              <a:rPr lang="el-GR" sz="1600" dirty="0">
                <a:solidFill>
                  <a:srgbClr val="0070C0"/>
                </a:solidFill>
              </a:rPr>
              <a:t>(ΙΑ1, ΙΑ2,...,ΙΑ5)!!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71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B3EF4B-7A29-1024-684C-C12C145EC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64" y="1498294"/>
            <a:ext cx="5074788" cy="40162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9288D2-BE67-C3A5-0999-75C38BC0F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50834"/>
            <a:ext cx="5158719" cy="28861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F9F075-3A18-6031-6C7E-D6EC9BB0C4E2}"/>
              </a:ext>
            </a:extLst>
          </p:cNvPr>
          <p:cNvSpPr txBox="1"/>
          <p:nvPr/>
        </p:nvSpPr>
        <p:spPr>
          <a:xfrm>
            <a:off x="2232348" y="50280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Μενδελική κληρονομικότητα στον άνθρωπο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49567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D9E33E-60F1-716E-1584-0D5CDF10165B}"/>
              </a:ext>
            </a:extLst>
          </p:cNvPr>
          <p:cNvSpPr txBox="1"/>
          <p:nvPr/>
        </p:nvSpPr>
        <p:spPr>
          <a:xfrm>
            <a:off x="1626622" y="0"/>
            <a:ext cx="8938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Γενεαλογικό δέντρο: Το σημαντικότερο εργαλείο για τη μελέτη της κληρονομικότητας στον άνθρωπο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9100C2-D21D-D449-5E69-47EBC539C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62" y="1828800"/>
            <a:ext cx="4260389" cy="3945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5FC238-4461-32CE-CA80-D4810184E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190" y="1828800"/>
            <a:ext cx="3058043" cy="38440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DC8CB8-BE56-055D-B4DD-5634119C3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772" y="1828800"/>
            <a:ext cx="3727935" cy="384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9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731DF9-E803-A93B-6889-2DF739BD8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270" y="818191"/>
            <a:ext cx="5477799" cy="12735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42907E-A32B-84E1-5F2A-38385DB79960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Παράδειγμα κληρονόμησης αυτοσωμικών χαρακτήρων</a:t>
            </a:r>
            <a:endParaRPr lang="en-US" sz="2800" b="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260786-AFDF-9899-D61A-A325C6C9F938}"/>
              </a:ext>
            </a:extLst>
          </p:cNvPr>
          <p:cNvGrpSpPr/>
          <p:nvPr/>
        </p:nvGrpSpPr>
        <p:grpSpPr>
          <a:xfrm>
            <a:off x="355021" y="2225715"/>
            <a:ext cx="5194937" cy="4042883"/>
            <a:chOff x="355021" y="2225715"/>
            <a:chExt cx="5194937" cy="404288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60C197D-4EF3-AEB8-56A0-DF00E63CA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375" y="2225715"/>
              <a:ext cx="5076583" cy="390888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95ECA7-CB27-54A0-C955-57C0757D4ABE}"/>
                </a:ext>
              </a:extLst>
            </p:cNvPr>
            <p:cNvSpPr/>
            <p:nvPr/>
          </p:nvSpPr>
          <p:spPr>
            <a:xfrm>
              <a:off x="355021" y="5960125"/>
              <a:ext cx="405143" cy="308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AFC1C4-733C-B3C6-4CE2-6FB4AAB670D1}"/>
              </a:ext>
            </a:extLst>
          </p:cNvPr>
          <p:cNvGrpSpPr/>
          <p:nvPr/>
        </p:nvGrpSpPr>
        <p:grpSpPr>
          <a:xfrm>
            <a:off x="6004193" y="2060154"/>
            <a:ext cx="5647982" cy="4074446"/>
            <a:chOff x="6004193" y="2060154"/>
            <a:chExt cx="5647982" cy="40744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A03561-2028-81DB-BA80-93438FD11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2261105"/>
              <a:ext cx="5556175" cy="387349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01367A7-885F-119F-DCE8-4246452E3890}"/>
                </a:ext>
              </a:extLst>
            </p:cNvPr>
            <p:cNvSpPr/>
            <p:nvPr/>
          </p:nvSpPr>
          <p:spPr>
            <a:xfrm>
              <a:off x="6004193" y="2060154"/>
              <a:ext cx="319489" cy="407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823E9F-E49E-DDF9-9D4F-1B1D249D395C}"/>
                </a:ext>
              </a:extLst>
            </p:cNvPr>
            <p:cNvSpPr/>
            <p:nvPr/>
          </p:nvSpPr>
          <p:spPr>
            <a:xfrm>
              <a:off x="7022124" y="2148595"/>
              <a:ext cx="3851524" cy="1759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90B78A93-496B-E963-B079-FB45FB405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678" y="2280573"/>
            <a:ext cx="319490" cy="279554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440761DC-9545-0BD8-0926-DD31331F5D6C}"/>
              </a:ext>
            </a:extLst>
          </p:cNvPr>
          <p:cNvSpPr/>
          <p:nvPr/>
        </p:nvSpPr>
        <p:spPr>
          <a:xfrm>
            <a:off x="2677099" y="3937633"/>
            <a:ext cx="1123720" cy="1509311"/>
          </a:xfrm>
          <a:prstGeom prst="ellipse">
            <a:avLst/>
          </a:prstGeom>
          <a:solidFill>
            <a:schemeClr val="accent1">
              <a:alpha val="41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5287FF6-A15A-B2F3-8DAD-5D9BA1A2171E}"/>
              </a:ext>
            </a:extLst>
          </p:cNvPr>
          <p:cNvSpPr/>
          <p:nvPr/>
        </p:nvSpPr>
        <p:spPr>
          <a:xfrm>
            <a:off x="8386026" y="3937632"/>
            <a:ext cx="1123720" cy="1509311"/>
          </a:xfrm>
          <a:prstGeom prst="ellipse">
            <a:avLst/>
          </a:prstGeom>
          <a:solidFill>
            <a:schemeClr val="accent1">
              <a:alpha val="41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A257DD-2DBC-55EA-2BD3-4E3B0313279E}"/>
              </a:ext>
            </a:extLst>
          </p:cNvPr>
          <p:cNvSpPr txBox="1"/>
          <p:nvPr/>
        </p:nvSpPr>
        <p:spPr>
          <a:xfrm>
            <a:off x="2326690" y="5301353"/>
            <a:ext cx="1824538" cy="60016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sz="1100" dirty="0"/>
              <a:t>4 γαμέτες θα προκύψουν </a:t>
            </a:r>
          </a:p>
          <a:p>
            <a:r>
              <a:rPr lang="el-GR" sz="1100" dirty="0"/>
              <a:t>που θα συνδυαστούν στους </a:t>
            </a:r>
          </a:p>
          <a:p>
            <a:r>
              <a:rPr lang="el-GR" sz="1100" dirty="0"/>
              <a:t>δαφορετικούς απογόνους</a:t>
            </a:r>
            <a:endParaRPr 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C1FC73-1D10-209F-113A-96A04B3CD8AE}"/>
              </a:ext>
            </a:extLst>
          </p:cNvPr>
          <p:cNvSpPr txBox="1"/>
          <p:nvPr/>
        </p:nvSpPr>
        <p:spPr>
          <a:xfrm>
            <a:off x="8035617" y="5259371"/>
            <a:ext cx="1824538" cy="60016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sz="1100" dirty="0"/>
              <a:t>4 γαμέτες θα προκύψουν </a:t>
            </a:r>
          </a:p>
          <a:p>
            <a:r>
              <a:rPr lang="el-GR" sz="1100" dirty="0"/>
              <a:t>που θα συνδυαστούν στους </a:t>
            </a:r>
          </a:p>
          <a:p>
            <a:r>
              <a:rPr lang="el-GR" sz="1100" dirty="0"/>
              <a:t>δαφορετικούς απογόνους</a:t>
            </a:r>
            <a:endParaRPr lang="en-US" sz="1100" dirty="0"/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793FE8E1-1A2E-0010-C623-0AC8F140D471}"/>
              </a:ext>
            </a:extLst>
          </p:cNvPr>
          <p:cNvSpPr/>
          <p:nvPr/>
        </p:nvSpPr>
        <p:spPr>
          <a:xfrm rot="5400000">
            <a:off x="5795537" y="3283336"/>
            <a:ext cx="355564" cy="58015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D35D38-F089-43D8-E856-13F1E1EB6441}"/>
              </a:ext>
            </a:extLst>
          </p:cNvPr>
          <p:cNvSpPr txBox="1"/>
          <p:nvPr/>
        </p:nvSpPr>
        <p:spPr>
          <a:xfrm>
            <a:off x="2362482" y="6466692"/>
            <a:ext cx="7283421" cy="26161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1100" b="1" dirty="0"/>
              <a:t>Ποια είναι η πιθανότητα να προκύψει απόγονος που να έχει γραμμή τριχοφυίας και προσκολλημένους λοβούς αυτιών??</a:t>
            </a:r>
          </a:p>
        </p:txBody>
      </p:sp>
    </p:spTree>
    <p:extLst>
      <p:ext uri="{BB962C8B-B14F-4D97-AF65-F5344CB8AC3E}">
        <p14:creationId xmlns:p14="http://schemas.microsoft.com/office/powerpoint/2010/main" val="145170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1635EB-C6CF-D93A-3FD7-7A44896D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672" y="772498"/>
            <a:ext cx="10344539" cy="558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63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6908DE-180F-426F-B9B8-416047D2D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52" y="1002535"/>
            <a:ext cx="4073304" cy="35294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6924D-14DE-2B62-8FA6-D518FBEBF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69" y="4553978"/>
            <a:ext cx="4018708" cy="22072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E58CE7-BD21-6055-66E9-4D07E0AFDB19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Αυτοσωμική επικρατούσα κληρονομικότητα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028B0E-E806-146B-84B9-9A5485D56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904" y="4208444"/>
            <a:ext cx="6940627" cy="2154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721006-B2C8-4973-CCF2-3A1691E29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023" y="913469"/>
            <a:ext cx="3352479" cy="329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24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C1773D-9BD9-A678-99E9-B6A4644A7DC6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Αυτοσωμική υπολειπόμενη κληρονομικότητα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007E40-7CD5-E832-67FE-BFD018966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64" y="1421176"/>
            <a:ext cx="3495430" cy="1384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2048D9-93CD-0C0E-65AB-29FD17652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64" y="2940730"/>
            <a:ext cx="3495430" cy="2738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49E1B5-E943-F623-727B-D150A4996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64" y="5905042"/>
            <a:ext cx="3495430" cy="4219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E76CBB-60A3-0ADA-4DA5-702F3FA2E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4318" y="4150605"/>
            <a:ext cx="7744918" cy="21763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0C9F6A-FE4F-8770-1974-91B0CB0DB5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186" y="927068"/>
            <a:ext cx="3401181" cy="28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34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B34CF0-2261-A583-8E8A-595F2F757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18" y="1341931"/>
            <a:ext cx="4062858" cy="31303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523FB8-A233-1337-EE17-050A45E8CF2A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Φυλοσύνδετη υπολειπόμενη κληρονομικότητα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A69A84-3E6C-1D78-0DA2-7D8A0291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18170"/>
            <a:ext cx="4531205" cy="2181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4B9723-F302-414B-A0C9-6615A2BC3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56" y="4558772"/>
            <a:ext cx="4158119" cy="9563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14673F-8B0E-A137-895A-802C1DC31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218" y="5515079"/>
            <a:ext cx="4062857" cy="4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13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DAF76F-120F-D70D-8D3B-CE52920F35AA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Φυλοσύνδετη υπολειπόμενη κληρονομικότητα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70270-CC1F-AA39-23DA-1D5658B0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10" y="1524000"/>
            <a:ext cx="4797673" cy="4558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9F5982-92AB-77C5-D478-1787020B3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018" y="1295445"/>
            <a:ext cx="3126437" cy="255265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0DDE133-9446-6E7C-782B-6DDCEA5F8A10}"/>
              </a:ext>
            </a:extLst>
          </p:cNvPr>
          <p:cNvCxnSpPr/>
          <p:nvPr/>
        </p:nvCxnSpPr>
        <p:spPr>
          <a:xfrm flipH="1">
            <a:off x="9434380" y="1438275"/>
            <a:ext cx="600075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9FB3AD-15F4-253A-0E69-07D566F4FC66}"/>
              </a:ext>
            </a:extLst>
          </p:cNvPr>
          <p:cNvSpPr txBox="1"/>
          <p:nvPr/>
        </p:nvSpPr>
        <p:spPr>
          <a:xfrm>
            <a:off x="9279815" y="703161"/>
            <a:ext cx="20457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Φορέας μια υπολειπόμενης φυλοσύνδετης ασθένειας</a:t>
            </a:r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49C9CC-27CE-D5ED-A66E-85604B7A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927" y="4172327"/>
            <a:ext cx="5736171" cy="212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B4E9-9C2F-213F-DB10-A4DB899E7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0363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Εξτρα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0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176AB5-C3E1-53F1-30AC-AD9DD2868ED9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Οικογενής Υπερχοληστερολαιμία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06124-7CEE-CA38-F7A3-4727415C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763" y="923603"/>
            <a:ext cx="3089957" cy="54010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BE4D49-C478-ABCC-C262-C6E5B87D2E23}"/>
              </a:ext>
            </a:extLst>
          </p:cNvPr>
          <p:cNvSpPr txBox="1"/>
          <p:nvPr/>
        </p:nvSpPr>
        <p:spPr>
          <a:xfrm>
            <a:off x="334912" y="1039992"/>
            <a:ext cx="62487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οικογενής υπερχοληστεροναιμία (</a:t>
            </a:r>
            <a:r>
              <a:rPr lang="en-US" dirty="0"/>
              <a:t>FH)</a:t>
            </a:r>
            <a:r>
              <a:rPr lang="el-GR" dirty="0"/>
              <a:t> αποτελεί μια γενετική νόσο που κληρονομείται με αυτοσωμικό επικρατή τρόπο και είναι υπεύθυνη για τα αυξημένα επίπεδα </a:t>
            </a:r>
            <a:r>
              <a:rPr lang="en-US" dirty="0"/>
              <a:t>LDL</a:t>
            </a:r>
            <a:r>
              <a:rPr lang="el-GR" dirty="0"/>
              <a:t> στο αίμα (&gt;160</a:t>
            </a:r>
            <a:r>
              <a:rPr lang="en-US" dirty="0"/>
              <a:t>mg/dL)</a:t>
            </a:r>
            <a:r>
              <a:rPr lang="el-G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Οι περισσότεροι ασθενείς δεν γνωρίζουν ότι πάσχουν από τη γενετική αυτή νόσο.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Υπάρχουν δύο τύποι </a:t>
            </a:r>
            <a:r>
              <a:rPr lang="en-US" dirty="0"/>
              <a:t>FH</a:t>
            </a:r>
            <a:r>
              <a:rPr lang="el-GR" dirty="0"/>
              <a:t>, η ετερόζυγη (που είναι και ο πιο κοινός τύπος) και η ομόζυγη που εμφανίζεται πιο σπάνια και τα συμπτώματα είναι πιο σοβαρά.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εμφάνιση της σχετίζεται με μεταλλάξεις πάνω στα γονίδια </a:t>
            </a:r>
            <a:r>
              <a:rPr lang="en-US" dirty="0"/>
              <a:t>(APOB, LDLR, PCSK9, APOE)</a:t>
            </a:r>
            <a:r>
              <a:rPr lang="el-GR" dirty="0"/>
              <a:t> που είτε κωδικοποιούν τη</a:t>
            </a:r>
            <a:r>
              <a:rPr lang="en-US" dirty="0"/>
              <a:t> </a:t>
            </a:r>
            <a:r>
              <a:rPr lang="el-GR" dirty="0"/>
              <a:t>πρωτείνη υποδοχέα της </a:t>
            </a:r>
            <a:r>
              <a:rPr lang="en-US" dirty="0"/>
              <a:t>LDL</a:t>
            </a:r>
            <a:r>
              <a:rPr lang="el-GR" dirty="0"/>
              <a:t> είτε άλλες πρωτείνες που είναι υπεύθυνες για την απομάκρυνσή της από τη κυκλοφορία του αίματος.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έρευνα συνέχεια φέρενει στο φως νέα γονίδια και αντίστοιχες πρωτείνες που συμμετέχουν στο μονοπάτι της απορρόφησης της </a:t>
            </a:r>
            <a:r>
              <a:rPr lang="en-US" dirty="0"/>
              <a:t>LDL</a:t>
            </a:r>
            <a:r>
              <a:rPr lang="el-GR" dirty="0"/>
              <a:t>. Ως εκ τούτου μπορεί καποιοι ασθενείς να βγουν αρνητικοί έπειτα από την εξέταση για </a:t>
            </a:r>
            <a:r>
              <a:rPr lang="en-US" dirty="0"/>
              <a:t>FH</a:t>
            </a:r>
            <a:r>
              <a:rPr lang="el-GR" dirty="0"/>
              <a:t> επειδή το γονίδιο που έχει μεταλλαχθεί δεν έχει ακόμα ταυτοποιηθεί ερευνητικά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350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F07DEB-50D5-9D9B-2E31-6D22F7BE9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7" y="1219213"/>
            <a:ext cx="3605266" cy="26315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68D9E5-D063-4428-19F2-7D2557FCC721}"/>
              </a:ext>
            </a:extLst>
          </p:cNvPr>
          <p:cNvSpPr txBox="1"/>
          <p:nvPr/>
        </p:nvSpPr>
        <p:spPr>
          <a:xfrm>
            <a:off x="724647" y="829234"/>
            <a:ext cx="2479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/>
              <a:t>Δρεπανοκυτταρική Ανεμία</a:t>
            </a:r>
            <a:endParaRPr lang="en-US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F0E546-47A1-A033-2224-8993C65EA57D}"/>
              </a:ext>
            </a:extLst>
          </p:cNvPr>
          <p:cNvSpPr txBox="1"/>
          <p:nvPr/>
        </p:nvSpPr>
        <p:spPr>
          <a:xfrm>
            <a:off x="318553" y="3902175"/>
            <a:ext cx="3714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u="sng" dirty="0"/>
              <a:t>Η νόσος οφείλεται σε μετάλλαξη του γονιδίου που κωδικοποιεί τη β σφαιρίνη (ΗΒΒ)</a:t>
            </a:r>
            <a:r>
              <a:rPr lang="en-US" sz="1200" u="sng" dirty="0"/>
              <a:t>. </a:t>
            </a:r>
            <a:r>
              <a:rPr lang="el-GR" sz="1200" u="sng" dirty="0"/>
              <a:t>Σε χαμηλή συγκέντρωση οξυγώνου τα κύτταρα λαμβάνουν το χαρακτηριστικό σχήμα δρεπανιού.</a:t>
            </a:r>
            <a:endParaRPr lang="en-US" sz="1200" u="sng" dirty="0"/>
          </a:p>
          <a:p>
            <a:endParaRPr lang="el-GR" sz="1200" b="1" dirty="0"/>
          </a:p>
          <a:p>
            <a:r>
              <a:rPr lang="en-US" sz="1200" b="1" dirty="0" err="1"/>
              <a:t>Αν</a:t>
            </a:r>
            <a:r>
              <a:rPr lang="en-US" sz="1200" b="1" dirty="0"/>
              <a:t>αιμία &amp; κούραση:</a:t>
            </a:r>
            <a:r>
              <a:rPr lang="en-US" sz="1200" dirty="0"/>
              <a:t> Τα δρεπανοκύτταρα λύονται σε 10-20 ημέρες (αντί για φυσιολογική διάρκεια ζωής), μειώνοντας τα λειτουργικά ερυθρά και την παροχή οξυγόνου στους ιστούς. </a:t>
            </a:r>
            <a:r>
              <a:rPr lang="en-US" sz="1200" dirty="0" err="1"/>
              <a:t>Προκ</a:t>
            </a:r>
            <a:r>
              <a:rPr lang="en-US" sz="1200" dirty="0"/>
              <a:t>αλεί επίσης καθυστέρηση ανάπτυξης/εφηβείας.</a:t>
            </a:r>
          </a:p>
          <a:p>
            <a:r>
              <a:rPr lang="en-US" sz="1200" b="1" dirty="0" err="1"/>
              <a:t>Πόνος</a:t>
            </a:r>
            <a:r>
              <a:rPr lang="en-US" sz="1200" b="1" dirty="0"/>
              <a:t>:</a:t>
            </a:r>
            <a:r>
              <a:rPr lang="en-US" sz="1200" dirty="0"/>
              <a:t> </a:t>
            </a:r>
            <a:r>
              <a:rPr lang="en-US" sz="1200" dirty="0" err="1"/>
              <a:t>Στην</a:t>
            </a:r>
            <a:r>
              <a:rPr lang="en-US" sz="1200" dirty="0"/>
              <a:t> </a:t>
            </a:r>
            <a:r>
              <a:rPr lang="en-US" sz="1200" dirty="0" err="1"/>
              <a:t>κοιλιά</a:t>
            </a:r>
            <a:r>
              <a:rPr lang="en-US" sz="1200" dirty="0"/>
              <a:t>, </a:t>
            </a:r>
            <a:r>
              <a:rPr lang="en-US" sz="1200" dirty="0" err="1"/>
              <a:t>στήθος</a:t>
            </a:r>
            <a:r>
              <a:rPr lang="en-US" sz="1200" dirty="0"/>
              <a:t> και α</a:t>
            </a:r>
            <a:r>
              <a:rPr lang="en-US" sz="1200" dirty="0" err="1"/>
              <a:t>ρθρώσεις</a:t>
            </a:r>
            <a:r>
              <a:rPr lang="en-US" sz="1200" dirty="0"/>
              <a:t>, </a:t>
            </a:r>
            <a:r>
              <a:rPr lang="en-US" sz="1200" dirty="0" err="1"/>
              <a:t>λόγω</a:t>
            </a:r>
            <a:r>
              <a:rPr lang="en-US" sz="1200" dirty="0"/>
              <a:t> πα</a:t>
            </a:r>
            <a:r>
              <a:rPr lang="en-US" sz="1200" dirty="0" err="1"/>
              <a:t>ρεμ</a:t>
            </a:r>
            <a:r>
              <a:rPr lang="en-US" sz="1200" dirty="0"/>
              <a:t>πόδισης της κυκλοφορίας του αίματος — η οποία προκαλεί επίσης προβλήματα όρασης.</a:t>
            </a:r>
          </a:p>
          <a:p>
            <a:r>
              <a:rPr lang="en-US" sz="1200" b="1" dirty="0" err="1"/>
              <a:t>Λοιμώξεις</a:t>
            </a:r>
            <a:r>
              <a:rPr lang="en-US" sz="1200" b="1" dirty="0"/>
              <a:t>:</a:t>
            </a:r>
            <a:r>
              <a:rPr lang="en-US" sz="1200" dirty="0"/>
              <a:t> Η </a:t>
            </a:r>
            <a:r>
              <a:rPr lang="en-US" sz="1200" dirty="0" err="1"/>
              <a:t>δυσλειτουργί</a:t>
            </a:r>
            <a:r>
              <a:rPr lang="en-US" sz="1200" dirty="0"/>
              <a:t>α της σπλήνας αυξάνει τον κίνδυνο μολυσματικών ασθενειών.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ED016-99D7-560A-67FA-3D444ADEEB5D}"/>
              </a:ext>
            </a:extLst>
          </p:cNvPr>
          <p:cNvSpPr txBox="1"/>
          <p:nvPr/>
        </p:nvSpPr>
        <p:spPr>
          <a:xfrm>
            <a:off x="4887187" y="706123"/>
            <a:ext cx="1918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/>
              <a:t>Β Θαλασσαιμία/</a:t>
            </a:r>
          </a:p>
          <a:p>
            <a:pPr algn="ctr"/>
            <a:r>
              <a:rPr lang="el-GR" sz="1600" b="1" dirty="0"/>
              <a:t>Μεσογειακή Ανεμία</a:t>
            </a:r>
            <a:endParaRPr lang="en-US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116212-17FB-B8AE-F464-488F375E01A7}"/>
              </a:ext>
            </a:extLst>
          </p:cNvPr>
          <p:cNvSpPr txBox="1"/>
          <p:nvPr/>
        </p:nvSpPr>
        <p:spPr>
          <a:xfrm>
            <a:off x="4443673" y="3230263"/>
            <a:ext cx="3714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u="sng" dirty="0"/>
              <a:t>Η νόσος οφείλεται σε μετάλλαξη του γονιδίου που κωδικοποιεί τη β αλυσίδας της αιμοσφαιρίνης (β σφαιρίνη) (ΗΒΒ) και οδηγεί σε χαμηλή παραγωγή αιμοσφαιρίνης </a:t>
            </a:r>
            <a:r>
              <a:rPr lang="en-US" sz="1200" u="sng" dirty="0"/>
              <a:t>HbA</a:t>
            </a:r>
            <a:r>
              <a:rPr lang="el-GR" sz="1200" u="sng" dirty="0"/>
              <a:t>. </a:t>
            </a:r>
          </a:p>
          <a:p>
            <a:r>
              <a:rPr lang="en-US" sz="1200" b="1" dirty="0" err="1"/>
              <a:t>Αν</a:t>
            </a:r>
            <a:r>
              <a:rPr lang="en-US" sz="1200" b="1" dirty="0"/>
              <a:t>αιμία &amp; κούραση:</a:t>
            </a:r>
            <a:r>
              <a:rPr lang="en-US" sz="1200" dirty="0"/>
              <a:t> Μειωμένη παραγωγή φυσιολογικής αιμοσφαιρίνης (ελαττωματική σύνθεση β-αλυσίδων) οδηγεί σε ανεπαρκή, δύσμορφα ερυθρά αιμοσφαίρια με μειωμένη ικανότητα μεταφοράς οξυγόνου. </a:t>
            </a:r>
            <a:r>
              <a:rPr lang="en-US" sz="1200" dirty="0" err="1"/>
              <a:t>Προκ</a:t>
            </a:r>
            <a:r>
              <a:rPr lang="en-US" sz="1200" dirty="0"/>
              <a:t>αλεί χρόνια κόπωση, ωχρότητα, και καθυστέρηση ανάπτυξης/εφηβείας στα παιδιά.</a:t>
            </a:r>
          </a:p>
          <a:p>
            <a:r>
              <a:rPr lang="en-US" sz="1200" b="1" dirty="0" err="1"/>
              <a:t>Σκελετικές</a:t>
            </a:r>
            <a:r>
              <a:rPr lang="en-US" sz="1200" b="1" dirty="0"/>
              <a:t> α</a:t>
            </a:r>
            <a:r>
              <a:rPr lang="en-US" sz="1200" b="1" dirty="0" err="1"/>
              <a:t>λλοιώσεις</a:t>
            </a:r>
            <a:r>
              <a:rPr lang="en-US" sz="1200" b="1" dirty="0"/>
              <a:t>:</a:t>
            </a:r>
            <a:r>
              <a:rPr lang="en-US" sz="1200" dirty="0"/>
              <a:t> Ο </a:t>
            </a:r>
            <a:r>
              <a:rPr lang="en-US" sz="1200" dirty="0" err="1"/>
              <a:t>μυελός</a:t>
            </a:r>
            <a:r>
              <a:rPr lang="en-US" sz="1200" dirty="0"/>
              <a:t> </a:t>
            </a:r>
            <a:r>
              <a:rPr lang="en-US" sz="1200" dirty="0" err="1"/>
              <a:t>των</a:t>
            </a:r>
            <a:r>
              <a:rPr lang="en-US" sz="1200" dirty="0"/>
              <a:t> </a:t>
            </a:r>
            <a:r>
              <a:rPr lang="en-US" sz="1200" dirty="0" err="1"/>
              <a:t>οστών</a:t>
            </a:r>
            <a:r>
              <a:rPr lang="en-US" sz="1200" dirty="0"/>
              <a:t> </a:t>
            </a:r>
            <a:r>
              <a:rPr lang="en-US" sz="1200" dirty="0" err="1"/>
              <a:t>διογκώνετ</a:t>
            </a:r>
            <a:r>
              <a:rPr lang="en-US" sz="1200" dirty="0"/>
              <a:t>αι προσπαθώντας να αντισταθμίσει την αναιμία, προκαλώντας παραμορφώσεις στα οστά του προσώπου και του κρανίου, καθώς και αυξημένο κίνδυνο καταγμάτων.</a:t>
            </a:r>
            <a:r>
              <a:rPr lang="en-US" sz="1200" b="1" dirty="0"/>
              <a:t> Υπ</a:t>
            </a:r>
            <a:r>
              <a:rPr lang="en-US" sz="1200" b="1" dirty="0" err="1"/>
              <a:t>ερφόρτωση</a:t>
            </a:r>
            <a:r>
              <a:rPr lang="en-US" sz="1200" b="1" dirty="0"/>
              <a:t> </a:t>
            </a:r>
            <a:r>
              <a:rPr lang="en-US" sz="1200" b="1" dirty="0" err="1"/>
              <a:t>σιδήρου</a:t>
            </a:r>
            <a:r>
              <a:rPr lang="en-US" sz="1200" b="1" dirty="0"/>
              <a:t>:</a:t>
            </a:r>
            <a:r>
              <a:rPr lang="en-US" sz="1200" dirty="0"/>
              <a:t> </a:t>
            </a:r>
            <a:r>
              <a:rPr lang="en-US" sz="1200" dirty="0" err="1"/>
              <a:t>Οι</a:t>
            </a:r>
            <a:r>
              <a:rPr lang="en-US" sz="1200" dirty="0"/>
              <a:t> </a:t>
            </a:r>
            <a:r>
              <a:rPr lang="en-US" sz="1200" dirty="0" err="1"/>
              <a:t>συχνές</a:t>
            </a:r>
            <a:r>
              <a:rPr lang="en-US" sz="1200" dirty="0"/>
              <a:t> </a:t>
            </a:r>
            <a:r>
              <a:rPr lang="en-US" sz="1200" dirty="0" err="1"/>
              <a:t>μετ</a:t>
            </a:r>
            <a:r>
              <a:rPr lang="en-US" sz="1200" dirty="0"/>
              <a:t>αγγίσεις αίματος (βασική θεραπεία) οδηγούν σε συσσώρευση σιδήρου, με βλάβες στην καρδιά, το ήπαρ και το ενδοκρινικό σύστημα αν δεν αντιμετωπιστεί με αποσιδήρωση.</a:t>
            </a:r>
          </a:p>
          <a:p>
            <a:endParaRPr lang="el-GR" sz="1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91041D-CFC8-6414-8057-FF486EB0F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187" y="1428476"/>
            <a:ext cx="2158081" cy="17524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B6DE74-34E4-63B9-4BDA-01D390434A94}"/>
              </a:ext>
            </a:extLst>
          </p:cNvPr>
          <p:cNvSpPr txBox="1"/>
          <p:nvPr/>
        </p:nvSpPr>
        <p:spPr>
          <a:xfrm>
            <a:off x="9129784" y="821365"/>
            <a:ext cx="144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/>
              <a:t>Κυστική Ίνωση</a:t>
            </a:r>
            <a:endParaRPr lang="en-US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FE42F1-9008-1EF2-B2D3-706681ECD44D}"/>
              </a:ext>
            </a:extLst>
          </p:cNvPr>
          <p:cNvSpPr txBox="1"/>
          <p:nvPr/>
        </p:nvSpPr>
        <p:spPr>
          <a:xfrm>
            <a:off x="8568793" y="3230263"/>
            <a:ext cx="33612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u="sng" dirty="0"/>
              <a:t>Η νόσος οφείλεται σε μετάλλαξη του γονιδίου </a:t>
            </a:r>
            <a:r>
              <a:rPr lang="en-US" sz="1200" u="sng" dirty="0"/>
              <a:t>CFTR</a:t>
            </a:r>
            <a:r>
              <a:rPr lang="el-GR" sz="1200" u="sng" dirty="0"/>
              <a:t> που κωδικοποιεί τη την αντίστοιχη πρωτείνη, υπεύθυνη για τη μεταφορά των ιόντων νερού και χλωρίου στα κύτταρα. </a:t>
            </a:r>
          </a:p>
          <a:p>
            <a:endParaRPr lang="el-GR" sz="1200" b="1" u="sng" dirty="0"/>
          </a:p>
          <a:p>
            <a:r>
              <a:rPr lang="el-GR" sz="1200" b="1" dirty="0"/>
              <a:t>Παχύρρευστες εκκρίσεις</a:t>
            </a:r>
            <a:r>
              <a:rPr lang="en-US" sz="1200" b="1" dirty="0"/>
              <a:t>:</a:t>
            </a:r>
            <a:r>
              <a:rPr lang="en-US" sz="1200" dirty="0"/>
              <a:t> </a:t>
            </a:r>
            <a:r>
              <a:rPr lang="el-GR" sz="1200" dirty="0"/>
              <a:t>Εμφάνιση ιδαίτερα παχύρευστων εκκρίσεων σε διάφορα όργανα και αδένες του σώματος με αποτέλεσμα τη σταδιακή καταστροφή ζωτικών οργάνων. Η βλέννα αυτή κυρίως επιρρεαζει τους πνεύμονες και το πάγκρεας προκαλώντας χρόνιες πνευμονικές λοιμώξεις και παγκρεατική ανεπάρκεια, αντίστοιχα. </a:t>
            </a:r>
            <a:endParaRPr lang="en-US" sz="1200" dirty="0"/>
          </a:p>
          <a:p>
            <a:endParaRPr lang="el-GR" sz="1200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59D7C88-B68A-9A28-2757-58A9A290B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4444" y="1149033"/>
            <a:ext cx="1826210" cy="16282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342EA72-1C5B-2204-E741-8441EB026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654" y="1167788"/>
            <a:ext cx="1870908" cy="16218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D5D2E39-F748-778D-4EFA-422C43E2E053}"/>
              </a:ext>
            </a:extLst>
          </p:cNvPr>
          <p:cNvSpPr txBox="1"/>
          <p:nvPr/>
        </p:nvSpPr>
        <p:spPr>
          <a:xfrm>
            <a:off x="8755931" y="2777297"/>
            <a:ext cx="2189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Romani L., et al., Nat Med. 2017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51C0AE-B49C-77A1-0C83-3726FB7A9C78}"/>
              </a:ext>
            </a:extLst>
          </p:cNvPr>
          <p:cNvSpPr txBox="1"/>
          <p:nvPr/>
        </p:nvSpPr>
        <p:spPr>
          <a:xfrm>
            <a:off x="1626622" y="0"/>
            <a:ext cx="893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Ασθένειες με αυτοσωμική υποτελή κληρονομικότητα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5782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D3F7DF-FD1B-83C6-3E62-5BB8879702A9}"/>
              </a:ext>
            </a:extLst>
          </p:cNvPr>
          <p:cNvSpPr txBox="1"/>
          <p:nvPr/>
        </p:nvSpPr>
        <p:spPr>
          <a:xfrm>
            <a:off x="2928256" y="296679"/>
            <a:ext cx="6551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Αναπαραγωγή </a:t>
            </a:r>
            <a:r>
              <a:rPr lang="en-US" sz="2800" b="1" dirty="0" err="1"/>
              <a:t>Pisus</a:t>
            </a:r>
            <a:r>
              <a:rPr lang="en-US" sz="2800" b="1" dirty="0"/>
              <a:t> sativus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871DE9-6A19-2A71-D4F2-37A21622E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201" y="2163995"/>
            <a:ext cx="3601748" cy="2799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A8A155-E488-9748-C903-C9B8B7098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974" y="819899"/>
            <a:ext cx="3410426" cy="56110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65B15A-898F-7FEE-37D8-DD0F1ED35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884" y="2437218"/>
            <a:ext cx="3709622" cy="16548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4FB929-1C69-5AEC-D6AA-794B87DD0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84" y="4176082"/>
            <a:ext cx="3709622" cy="63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65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173B78-7F29-FDF3-9E0C-DFB5D66F20E9}"/>
              </a:ext>
            </a:extLst>
          </p:cNvPr>
          <p:cNvSpPr txBox="1"/>
          <p:nvPr/>
        </p:nvSpPr>
        <p:spPr>
          <a:xfrm>
            <a:off x="2928256" y="296679"/>
            <a:ext cx="6551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Mendel_ </a:t>
            </a:r>
            <a:r>
              <a:rPr lang="en-US" sz="2800" b="1" dirty="0" err="1"/>
              <a:t>Pisus</a:t>
            </a:r>
            <a:r>
              <a:rPr lang="en-US" sz="2800" b="1" dirty="0"/>
              <a:t> sativus </a:t>
            </a:r>
            <a:r>
              <a:rPr lang="el-GR" sz="2800" b="1" dirty="0"/>
              <a:t>(Μοσχομπίζελο)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4A350D-3046-62D9-FCA6-CA731E1E0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40" y="2146041"/>
            <a:ext cx="3850199" cy="27338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387943-F929-685B-C828-58583A1A3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541" y="1729371"/>
            <a:ext cx="2126616" cy="48517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E797A4E-5D1A-CA01-59FB-B815824D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492" y="1715337"/>
            <a:ext cx="1714221" cy="51426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2C61F3F-B860-17BD-3B39-990D9398D890}"/>
              </a:ext>
            </a:extLst>
          </p:cNvPr>
          <p:cNvSpPr txBox="1"/>
          <p:nvPr/>
        </p:nvSpPr>
        <p:spPr>
          <a:xfrm>
            <a:off x="7185426" y="998991"/>
            <a:ext cx="1847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u="sng" dirty="0"/>
              <a:t>Χαρακτηριστικά Μοσχομπίζελου</a:t>
            </a:r>
            <a:endParaRPr lang="en-US" sz="1400" u="sng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10DDBC-ACA1-1BE5-A42D-F96564AEDAC5}"/>
              </a:ext>
            </a:extLst>
          </p:cNvPr>
          <p:cNvSpPr/>
          <p:nvPr/>
        </p:nvSpPr>
        <p:spPr>
          <a:xfrm>
            <a:off x="5850293" y="745256"/>
            <a:ext cx="4926563" cy="5962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DD1A18E-1672-F71F-153F-F9D0963D68E6}"/>
              </a:ext>
            </a:extLst>
          </p:cNvPr>
          <p:cNvSpPr/>
          <p:nvPr/>
        </p:nvSpPr>
        <p:spPr>
          <a:xfrm>
            <a:off x="169312" y="3025826"/>
            <a:ext cx="4090631" cy="2007603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C9E92A-3B4F-A94B-8076-EFF65F3B53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4627" y="1588656"/>
            <a:ext cx="3305636" cy="38486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A81BAA-5288-34B1-FE83-B627EEE6D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9492" y="2245972"/>
            <a:ext cx="2931318" cy="296082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6E337F-22B5-9A45-731F-08319A9D2AC3}"/>
              </a:ext>
            </a:extLst>
          </p:cNvPr>
          <p:cNvSpPr/>
          <p:nvPr/>
        </p:nvSpPr>
        <p:spPr>
          <a:xfrm>
            <a:off x="7044612" y="1312407"/>
            <a:ext cx="3083943" cy="4576420"/>
          </a:xfrm>
          <a:custGeom>
            <a:avLst/>
            <a:gdLst>
              <a:gd name="csX0" fmla="*/ 0 w 3083943"/>
              <a:gd name="csY0" fmla="*/ 4425920 h 4576420"/>
              <a:gd name="csX1" fmla="*/ 419878 w 3083943"/>
              <a:gd name="csY1" fmla="*/ 4565879 h 4576420"/>
              <a:gd name="csX2" fmla="*/ 1026368 w 3083943"/>
              <a:gd name="csY2" fmla="*/ 4173993 h 4576420"/>
              <a:gd name="csX3" fmla="*/ 1231641 w 3083943"/>
              <a:gd name="csY3" fmla="*/ 2839715 h 4576420"/>
              <a:gd name="csX4" fmla="*/ 1343608 w 3083943"/>
              <a:gd name="csY4" fmla="*/ 1729373 h 4576420"/>
              <a:gd name="csX5" fmla="*/ 1604866 w 3083943"/>
              <a:gd name="csY5" fmla="*/ 833634 h 4576420"/>
              <a:gd name="csX6" fmla="*/ 2090057 w 3083943"/>
              <a:gd name="csY6" fmla="*/ 68524 h 4576420"/>
              <a:gd name="csX7" fmla="*/ 3032449 w 3083943"/>
              <a:gd name="csY7" fmla="*/ 124507 h 4576420"/>
              <a:gd name="csX8" fmla="*/ 2967135 w 3083943"/>
              <a:gd name="csY8" fmla="*/ 842964 h 4576420"/>
              <a:gd name="csX9" fmla="*/ 2967135 w 3083943"/>
              <a:gd name="csY9" fmla="*/ 842964 h 4576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3083943" h="4576420">
                <a:moveTo>
                  <a:pt x="0" y="4425920"/>
                </a:moveTo>
                <a:cubicBezTo>
                  <a:pt x="124408" y="4516893"/>
                  <a:pt x="248817" y="4607867"/>
                  <a:pt x="419878" y="4565879"/>
                </a:cubicBezTo>
                <a:cubicBezTo>
                  <a:pt x="590939" y="4523891"/>
                  <a:pt x="891074" y="4461687"/>
                  <a:pt x="1026368" y="4173993"/>
                </a:cubicBezTo>
                <a:cubicBezTo>
                  <a:pt x="1161662" y="3886299"/>
                  <a:pt x="1178768" y="3247152"/>
                  <a:pt x="1231641" y="2839715"/>
                </a:cubicBezTo>
                <a:cubicBezTo>
                  <a:pt x="1284514" y="2432278"/>
                  <a:pt x="1281404" y="2063720"/>
                  <a:pt x="1343608" y="1729373"/>
                </a:cubicBezTo>
                <a:cubicBezTo>
                  <a:pt x="1405812" y="1395026"/>
                  <a:pt x="1480458" y="1110442"/>
                  <a:pt x="1604866" y="833634"/>
                </a:cubicBezTo>
                <a:cubicBezTo>
                  <a:pt x="1729274" y="556826"/>
                  <a:pt x="1852127" y="186712"/>
                  <a:pt x="2090057" y="68524"/>
                </a:cubicBezTo>
                <a:cubicBezTo>
                  <a:pt x="2327987" y="-49664"/>
                  <a:pt x="2886269" y="-4566"/>
                  <a:pt x="3032449" y="124507"/>
                </a:cubicBezTo>
                <a:cubicBezTo>
                  <a:pt x="3178629" y="253580"/>
                  <a:pt x="2967135" y="842964"/>
                  <a:pt x="2967135" y="842964"/>
                </a:cubicBezTo>
                <a:lnTo>
                  <a:pt x="2967135" y="842964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9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8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882D3E-FE0B-E52D-B206-B1A5E7435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04" y="2136710"/>
            <a:ext cx="3934035" cy="28658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806563-E29B-B68A-834F-074A30934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38" y="1713022"/>
            <a:ext cx="3794023" cy="38853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B60F2A-1550-A1F5-E22C-53C790F87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884" y="1713022"/>
            <a:ext cx="3673712" cy="33784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C6B1F2-822E-AD3D-FFEA-F8F66F330EA9}"/>
              </a:ext>
            </a:extLst>
          </p:cNvPr>
          <p:cNvSpPr txBox="1"/>
          <p:nvPr/>
        </p:nvSpPr>
        <p:spPr>
          <a:xfrm>
            <a:off x="2928256" y="296679"/>
            <a:ext cx="6551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Πατρική (</a:t>
            </a:r>
            <a:r>
              <a:rPr lang="en-US" sz="2800" b="1" dirty="0"/>
              <a:t>P)</a:t>
            </a:r>
            <a:r>
              <a:rPr lang="el-GR" sz="2800" b="1" dirty="0"/>
              <a:t> και θυγατρική γενιά </a:t>
            </a:r>
            <a:r>
              <a:rPr lang="en-US" sz="2800" b="1" dirty="0"/>
              <a:t>(F1/F2)</a:t>
            </a:r>
          </a:p>
        </p:txBody>
      </p:sp>
    </p:spTree>
    <p:extLst>
      <p:ext uri="{BB962C8B-B14F-4D97-AF65-F5344CB8AC3E}">
        <p14:creationId xmlns:p14="http://schemas.microsoft.com/office/powerpoint/2010/main" val="3489650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87974A-515F-1AAA-21A3-F736194136CA}"/>
              </a:ext>
            </a:extLst>
          </p:cNvPr>
          <p:cNvSpPr txBox="1"/>
          <p:nvPr/>
        </p:nvSpPr>
        <p:spPr>
          <a:xfrm>
            <a:off x="2232348" y="194042"/>
            <a:ext cx="7727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Πρώτος Νόμος του Μεντελ/ Νόμος διαχωρισμού των αλληλομόρφων γονιδίων_ </a:t>
            </a:r>
            <a:r>
              <a:rPr lang="el-GR" sz="2800" b="1" dirty="0">
                <a:solidFill>
                  <a:srgbClr val="FF0000"/>
                </a:solidFill>
              </a:rPr>
              <a:t>Όροι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EB2EDD-3D9F-8F21-6119-289C93160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06" y="1581208"/>
            <a:ext cx="4331830" cy="2650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45498D-1585-FF84-6D31-B006738EF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456" y="4744945"/>
            <a:ext cx="4613174" cy="17648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B76E6B-D9B8-D327-8F49-67E12DF77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726" y="1301198"/>
            <a:ext cx="4219996" cy="306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96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81496D-39B9-D343-23F8-ED02A8D9D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87" y="1282958"/>
            <a:ext cx="5084238" cy="5533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CD5F03-3A8B-F050-424E-F1B6EC398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580" y="1282958"/>
            <a:ext cx="3387014" cy="26534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828567-7F31-2533-EFC4-20F9DBFB75FA}"/>
              </a:ext>
            </a:extLst>
          </p:cNvPr>
          <p:cNvSpPr txBox="1"/>
          <p:nvPr/>
        </p:nvSpPr>
        <p:spPr>
          <a:xfrm>
            <a:off x="2232348" y="194042"/>
            <a:ext cx="7727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Πρώτος Νόμος του Μεντελ/ Νόμος διαχωρισμού των αλληλομόρφων γονιδίων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B4FC75-E9F9-6A40-21AD-F3CA707D428A}"/>
              </a:ext>
            </a:extLst>
          </p:cNvPr>
          <p:cNvSpPr/>
          <p:nvPr/>
        </p:nvSpPr>
        <p:spPr>
          <a:xfrm>
            <a:off x="643687" y="4226767"/>
            <a:ext cx="5150623" cy="7837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153F78-48C9-C199-4B26-F91EDEC33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4589" y="1148149"/>
            <a:ext cx="4129005" cy="57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3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42CE47-CFBA-CF09-F0A5-31597D144E2E}"/>
              </a:ext>
            </a:extLst>
          </p:cNvPr>
          <p:cNvSpPr txBox="1"/>
          <p:nvPr/>
        </p:nvSpPr>
        <p:spPr>
          <a:xfrm>
            <a:off x="2232348" y="70217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Πολυγονιδιακή Κληρονομικότητα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EC0904-7645-6810-A984-83AEAE3F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10" y="1554085"/>
            <a:ext cx="4491415" cy="4824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52D376-CBB1-C92C-B824-64FBFB1FF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790" y="1347806"/>
            <a:ext cx="5358729" cy="24236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30D538-CFDC-24BC-2E59-570082871651}"/>
              </a:ext>
            </a:extLst>
          </p:cNvPr>
          <p:cNvSpPr txBox="1"/>
          <p:nvPr/>
        </p:nvSpPr>
        <p:spPr>
          <a:xfrm>
            <a:off x="7436122" y="990600"/>
            <a:ext cx="269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Φυσιολογικοί φαινότυποι</a:t>
            </a:r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D90629-C9A7-2C2A-28CD-472BA5160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225" y="4237746"/>
            <a:ext cx="5859294" cy="24950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716876-B223-915B-5B30-852B7D9226D1}"/>
              </a:ext>
            </a:extLst>
          </p:cNvPr>
          <p:cNvSpPr txBox="1"/>
          <p:nvPr/>
        </p:nvSpPr>
        <p:spPr>
          <a:xfrm>
            <a:off x="7436122" y="3819926"/>
            <a:ext cx="239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Καρκινικοί φαινότυποι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887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1BF4B6-C3AB-AADE-6BD0-C3C322BD4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56" y="2657475"/>
            <a:ext cx="4167162" cy="3919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3CF466-1A2D-BD66-1617-2A72E6178800}"/>
              </a:ext>
            </a:extLst>
          </p:cNvPr>
          <p:cNvSpPr txBox="1"/>
          <p:nvPr/>
        </p:nvSpPr>
        <p:spPr>
          <a:xfrm>
            <a:off x="2232348" y="194042"/>
            <a:ext cx="7727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Διασταυρώσεις Μονοϋβριδισμού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F2E296-83F1-4517-1845-9CCE78219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56" y="1703367"/>
            <a:ext cx="4074682" cy="9541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8113BD-B7D3-32CE-D963-E0CDFCD41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573" y="2357270"/>
            <a:ext cx="3112161" cy="29625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7B1DB7-17F0-4FCD-D203-A1D4E0629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3172" y="2357270"/>
            <a:ext cx="3060589" cy="29625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225E8C-2354-8892-850D-8959F4B37085}"/>
              </a:ext>
            </a:extLst>
          </p:cNvPr>
          <p:cNvSpPr txBox="1"/>
          <p:nvPr/>
        </p:nvSpPr>
        <p:spPr>
          <a:xfrm>
            <a:off x="5624468" y="1987938"/>
            <a:ext cx="184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  <a:r>
              <a:rPr lang="el-GR" b="1" baseline="30000" dirty="0"/>
              <a:t>η</a:t>
            </a:r>
            <a:r>
              <a:rPr lang="el-GR" b="1" dirty="0"/>
              <a:t> Διασταύρωση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6FB3C5-7AFD-7E22-0535-6928B97E4399}"/>
              </a:ext>
            </a:extLst>
          </p:cNvPr>
          <p:cNvSpPr txBox="1"/>
          <p:nvPr/>
        </p:nvSpPr>
        <p:spPr>
          <a:xfrm>
            <a:off x="9567818" y="1987938"/>
            <a:ext cx="183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2</a:t>
            </a:r>
            <a:r>
              <a:rPr lang="el-GR" b="1" baseline="30000" dirty="0"/>
              <a:t>η</a:t>
            </a:r>
            <a:r>
              <a:rPr lang="el-GR" b="1" dirty="0"/>
              <a:t> Διασταύρωση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8C52E7-5BD4-D880-8A18-ECD32AF6A9A4}"/>
              </a:ext>
            </a:extLst>
          </p:cNvPr>
          <p:cNvSpPr txBox="1"/>
          <p:nvPr/>
        </p:nvSpPr>
        <p:spPr>
          <a:xfrm>
            <a:off x="4944200" y="235727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2BF9C2-2997-7EB1-99AF-47E8965A4FF8}"/>
              </a:ext>
            </a:extLst>
          </p:cNvPr>
          <p:cNvSpPr txBox="1"/>
          <p:nvPr/>
        </p:nvSpPr>
        <p:spPr>
          <a:xfrm>
            <a:off x="8653172" y="235727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5CE890-0453-ACE9-AB3D-4977532D40BC}"/>
              </a:ext>
            </a:extLst>
          </p:cNvPr>
          <p:cNvCxnSpPr/>
          <p:nvPr/>
        </p:nvCxnSpPr>
        <p:spPr>
          <a:xfrm>
            <a:off x="8294914" y="1703367"/>
            <a:ext cx="0" cy="4146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754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5389</TotalTime>
  <Words>707</Words>
  <Application>Microsoft Office PowerPoint</Application>
  <PresentationFormat>Widescreen</PresentationFormat>
  <Paragraphs>66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5. Μενδελική Κληρονομικότητα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Εξτρα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9</cp:revision>
  <dcterms:created xsi:type="dcterms:W3CDTF">2026-07-24T15:44:36Z</dcterms:created>
  <dcterms:modified xsi:type="dcterms:W3CDTF">2026-07-31T14:26:32Z</dcterms:modified>
</cp:coreProperties>
</file>