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62" r:id="rId4"/>
    <p:sldId id="258" r:id="rId5"/>
    <p:sldId id="259" r:id="rId6"/>
    <p:sldId id="260" r:id="rId7"/>
    <p:sldId id="261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72E808-AF58-CD37-1FAC-C7B5EA15BF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431032-CF43-7430-00A1-7FA1B7FA9B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2DD036-800E-E349-5FF5-52A8741BA8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3469D-9E7E-4C39-B54D-0B525D7727CA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BC9775-8718-FD96-A6A4-C5F4729510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AFED56-F6BE-28B1-E34A-F0467E9052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2822B-64A8-4FC9-9E2D-17D4D3282F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0903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8F7220-9E98-2DFC-1938-91E8AE258E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8C56D2-D5F5-C6AD-F474-D49A6F2261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337F8F-BA9D-5799-9997-50D26AEF8A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3469D-9E7E-4C39-B54D-0B525D7727CA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97B969-745E-8DC7-4C13-33CA0720FF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AD3A8C-6101-61A8-8B9A-9AA87C821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2822B-64A8-4FC9-9E2D-17D4D3282F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5286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D2FEEDF-691F-1869-5765-CA726C9D94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B44522-8849-9765-2C40-ADCD9E00E8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7EDF59-3E1B-60CB-1499-D956E3363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3469D-9E7E-4C39-B54D-0B525D7727CA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0B50DD-8CF0-29BD-4EBA-26058E0994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B2455E-8F26-F096-55CF-D9257720F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2822B-64A8-4FC9-9E2D-17D4D3282F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0174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8DAE26-EB7D-7A5F-5B82-1A705DE4A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F9867F-FF24-4052-699F-A85CCC2F54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76DFDC-4CB4-1B2B-AD6C-D243C8245F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3469D-9E7E-4C39-B54D-0B525D7727CA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44D637-4191-BE74-D2BF-C6684FEB3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AA257F-3761-1393-45EF-D81EF6D37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2822B-64A8-4FC9-9E2D-17D4D3282F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8065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8EDF98-67B5-958B-FDCF-6569C00C49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6B0A6E-7DF4-4A09-E431-D765218739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FF2340-36ED-A484-ED3D-BEE6C671D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3469D-9E7E-4C39-B54D-0B525D7727CA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86356F-092C-B428-332B-0BDA4A4746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FEDA5E-AB7B-C3E9-FFD1-EE3A3FE2F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2822B-64A8-4FC9-9E2D-17D4D3282F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0878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AB1E4E-6788-41A5-1D07-F78BBCE7A9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17A72C-BE1B-E0FC-F4A6-3C2E2D4746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911155-E7B1-7168-DB6D-D78C3F98BF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996B30-2FCC-91FD-323D-731CB04B8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3469D-9E7E-4C39-B54D-0B525D7727CA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090A7A-1240-3E92-C68E-61AC93077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7052E8-1E3F-E0B4-4F4E-92B810799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2822B-64A8-4FC9-9E2D-17D4D3282F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239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8B184D-BCCF-5246-9AA5-F73C25A3C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61F269-4C76-A25F-9D9C-80AD050528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1F12B2-A955-9516-9775-403E6C6D39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6574BD3-8C90-CD54-27A6-D00101E936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647B713-978C-1FD3-17E3-B1B8ADAB4F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663FD2-03BA-F658-AC83-6C149817CD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3469D-9E7E-4C39-B54D-0B525D7727CA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3BE605D-3608-7730-4618-DAC8AF8AC1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7AAAEA7-5ECB-736D-FB37-74752D3B6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2822B-64A8-4FC9-9E2D-17D4D3282F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5917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9CE1DE-2F4C-6A79-1811-97C6FBEDDB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74BF47-9FE6-6C86-D011-82347ECF6F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3469D-9E7E-4C39-B54D-0B525D7727CA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7AC526D-1F03-F38F-8D69-4A11916C5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A68BB63-A87F-070B-72DA-C090C13193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2822B-64A8-4FC9-9E2D-17D4D3282F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015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01DEE7A-D043-6A50-6866-D987663C9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3469D-9E7E-4C39-B54D-0B525D7727CA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8795347-2930-42B2-C60B-85DD0BACFE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6843E2-87EA-6884-2D16-6E70F9DCBA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2822B-64A8-4FC9-9E2D-17D4D3282F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035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DE9CC5-5B91-545A-94A2-94C95A03B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80FCA1-4AA9-1295-389C-1A9F3BE8E4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B5EEDF-3DDF-FC21-F176-7748F1365E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4E87D4-6ECC-AF35-10F7-F53599485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3469D-9E7E-4C39-B54D-0B525D7727CA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4E67BF-65E6-050A-2DA9-4E5E29CD8B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E56453-3935-B8CF-6BB9-5253EDDD27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2822B-64A8-4FC9-9E2D-17D4D3282F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5628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9BD1FA-D99E-14AB-D7F3-1548918E5E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7D24E05-C403-E121-6C88-68F57002D8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1108A0-D10A-6188-7C2A-5419239B43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4EFF67-3BBB-D40B-77A1-9FCE5AC18A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3469D-9E7E-4C39-B54D-0B525D7727CA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D4E08E-D683-4B3F-F0BE-B968AAEA0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9D6CE5-5FC1-1526-F590-EB00271FEC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2822B-64A8-4FC9-9E2D-17D4D3282F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6093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E97A1F8-9C3A-A726-C3FD-111347DD70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62699A-D89E-BF9B-BA69-CD7F6A57EA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55BFAE-3931-A3AD-EF5C-260590CE43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F3469D-9E7E-4C39-B54D-0B525D7727CA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59A8D5-5EC8-ACEE-9616-C59388AA00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85DE60-9ED6-B745-011B-71AD1E3DF0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42822B-64A8-4FC9-9E2D-17D4D3282F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350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niprot.org/uniprotkb/P68871/entry#structure" TargetMode="External"/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tm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mp"/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mp"/><Relationship Id="rId7" Type="http://schemas.openxmlformats.org/officeDocument/2006/relationships/image" Target="../media/image12.png"/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tmp"/><Relationship Id="rId4" Type="http://schemas.openxmlformats.org/officeDocument/2006/relationships/image" Target="../media/image9.tm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mp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mp"/><Relationship Id="rId2" Type="http://schemas.openxmlformats.org/officeDocument/2006/relationships/image" Target="../media/image14.tmp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mp"/><Relationship Id="rId2" Type="http://schemas.openxmlformats.org/officeDocument/2006/relationships/image" Target="../media/image16.tmp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C7835AB-BCC3-0776-33EC-7A6BF2F2B493}"/>
              </a:ext>
            </a:extLst>
          </p:cNvPr>
          <p:cNvSpPr txBox="1"/>
          <p:nvPr/>
        </p:nvSpPr>
        <p:spPr>
          <a:xfrm>
            <a:off x="457200" y="382555"/>
            <a:ext cx="113366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>
                <a:latin typeface="Arial" panose="020B0604020202020204" pitchFamily="34" charset="0"/>
                <a:cs typeface="Arial" panose="020B0604020202020204" pitchFamily="34" charset="0"/>
              </a:rPr>
              <a:t>1.2 Μακρομόρια_Πρωτείνες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64A042B-7F24-AC5A-BD0E-C4615E821E06}"/>
              </a:ext>
            </a:extLst>
          </p:cNvPr>
          <p:cNvSpPr txBox="1"/>
          <p:nvPr/>
        </p:nvSpPr>
        <p:spPr>
          <a:xfrm>
            <a:off x="721568" y="1494060"/>
            <a:ext cx="15302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Πρωτείνη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F95A4B4-046B-7013-4D3B-F1301836219A}"/>
              </a:ext>
            </a:extLst>
          </p:cNvPr>
          <p:cNvSpPr txBox="1"/>
          <p:nvPr/>
        </p:nvSpPr>
        <p:spPr>
          <a:xfrm>
            <a:off x="721568" y="5948030"/>
            <a:ext cx="18723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Αμινοξέα (ΑΑ)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1D5179C-9C9D-8914-330F-BCCB6A35A694}"/>
              </a:ext>
            </a:extLst>
          </p:cNvPr>
          <p:cNvSpPr txBox="1"/>
          <p:nvPr/>
        </p:nvSpPr>
        <p:spPr>
          <a:xfrm>
            <a:off x="721568" y="3905711"/>
            <a:ext cx="18723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Πολυπεπτίδιο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7414A34E-F079-F07F-62C6-F695FE9554A4}"/>
              </a:ext>
            </a:extLst>
          </p:cNvPr>
          <p:cNvCxnSpPr>
            <a:cxnSpLocks/>
          </p:cNvCxnSpPr>
          <p:nvPr/>
        </p:nvCxnSpPr>
        <p:spPr>
          <a:xfrm flipV="1">
            <a:off x="1352939" y="1863392"/>
            <a:ext cx="0" cy="20037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6B76DA0F-BFCA-FC65-011C-B7F7580725C7}"/>
              </a:ext>
            </a:extLst>
          </p:cNvPr>
          <p:cNvCxnSpPr>
            <a:cxnSpLocks/>
          </p:cNvCxnSpPr>
          <p:nvPr/>
        </p:nvCxnSpPr>
        <p:spPr>
          <a:xfrm flipV="1">
            <a:off x="1352939" y="4275043"/>
            <a:ext cx="0" cy="17525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9D7A4220-1409-5680-B164-38F1B191C5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2237" y="881802"/>
            <a:ext cx="2862997" cy="2066292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3D0B398B-7E75-9343-70E3-54B5F86AFCAD}"/>
              </a:ext>
            </a:extLst>
          </p:cNvPr>
          <p:cNvSpPr txBox="1"/>
          <p:nvPr/>
        </p:nvSpPr>
        <p:spPr>
          <a:xfrm>
            <a:off x="5275682" y="2642724"/>
            <a:ext cx="609755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https://www.uniprot.org/uniprotkb/P68871/entry#structure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D68827AD-1DA1-61EF-0FE9-9B069E1CA0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7904" y="5403185"/>
            <a:ext cx="2136849" cy="1291364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A2ED3992-D40A-8B57-1BF8-9156D8C7DB43}"/>
              </a:ext>
            </a:extLst>
          </p:cNvPr>
          <p:cNvGrpSpPr/>
          <p:nvPr/>
        </p:nvGrpSpPr>
        <p:grpSpPr>
          <a:xfrm>
            <a:off x="2786743" y="3863199"/>
            <a:ext cx="7150356" cy="369332"/>
            <a:chOff x="3396343" y="3825551"/>
            <a:chExt cx="7150356" cy="369332"/>
          </a:xfrm>
        </p:grpSpPr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095793AD-FF4A-CCD8-857A-A11A3082B03A}"/>
                </a:ext>
              </a:extLst>
            </p:cNvPr>
            <p:cNvCxnSpPr>
              <a:endCxn id="28" idx="6"/>
            </p:cNvCxnSpPr>
            <p:nvPr/>
          </p:nvCxnSpPr>
          <p:spPr>
            <a:xfrm flipV="1">
              <a:off x="3573624" y="4010217"/>
              <a:ext cx="6973075" cy="1946"/>
            </a:xfrm>
            <a:prstGeom prst="line">
              <a:avLst/>
            </a:prstGeom>
            <a:ln w="381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7C784192-B61F-9B08-F371-1E5EC9EE526B}"/>
                </a:ext>
              </a:extLst>
            </p:cNvPr>
            <p:cNvSpPr/>
            <p:nvPr/>
          </p:nvSpPr>
          <p:spPr>
            <a:xfrm>
              <a:off x="3396343" y="3825551"/>
              <a:ext cx="699795" cy="369332"/>
            </a:xfrm>
            <a:prstGeom prst="ellips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tx1"/>
                  </a:solidFill>
                </a:rPr>
                <a:t>AA</a:t>
              </a: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3F2E5C3E-FC67-A525-928B-BAD29E034908}"/>
                </a:ext>
              </a:extLst>
            </p:cNvPr>
            <p:cNvSpPr/>
            <p:nvPr/>
          </p:nvSpPr>
          <p:spPr>
            <a:xfrm>
              <a:off x="4284855" y="3825551"/>
              <a:ext cx="699795" cy="369332"/>
            </a:xfrm>
            <a:prstGeom prst="ellipse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tx1"/>
                  </a:solidFill>
                </a:rPr>
                <a:t>AA</a:t>
              </a: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C7C2D09D-5A63-A0E2-DBB3-1655AB3D464A}"/>
                </a:ext>
              </a:extLst>
            </p:cNvPr>
            <p:cNvSpPr/>
            <p:nvPr/>
          </p:nvSpPr>
          <p:spPr>
            <a:xfrm>
              <a:off x="5251029" y="3825551"/>
              <a:ext cx="699795" cy="369332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tx1"/>
                  </a:solidFill>
                </a:rPr>
                <a:t>AA</a:t>
              </a: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39957BDB-A186-74A5-18AA-FF16CF89D1A8}"/>
                </a:ext>
              </a:extLst>
            </p:cNvPr>
            <p:cNvSpPr/>
            <p:nvPr/>
          </p:nvSpPr>
          <p:spPr>
            <a:xfrm>
              <a:off x="6139541" y="3825551"/>
              <a:ext cx="699795" cy="369332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tx1"/>
                  </a:solidFill>
                </a:rPr>
                <a:t>AA</a:t>
              </a: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B29DD5E1-F77B-D350-83EA-993CB51DA7D9}"/>
                </a:ext>
              </a:extLst>
            </p:cNvPr>
            <p:cNvSpPr/>
            <p:nvPr/>
          </p:nvSpPr>
          <p:spPr>
            <a:xfrm>
              <a:off x="7101600" y="3825551"/>
              <a:ext cx="699795" cy="369332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tx1"/>
                  </a:solidFill>
                </a:rPr>
                <a:t>AA</a:t>
              </a: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7ED086A6-7A9F-DA57-1DE3-AC5B9820C081}"/>
                </a:ext>
              </a:extLst>
            </p:cNvPr>
            <p:cNvSpPr/>
            <p:nvPr/>
          </p:nvSpPr>
          <p:spPr>
            <a:xfrm>
              <a:off x="7990112" y="3825551"/>
              <a:ext cx="699795" cy="369332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tx1"/>
                  </a:solidFill>
                </a:rPr>
                <a:t>AA</a:t>
              </a:r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3731620F-6FCF-BD81-7171-B56F2B18BB36}"/>
                </a:ext>
              </a:extLst>
            </p:cNvPr>
            <p:cNvSpPr/>
            <p:nvPr/>
          </p:nvSpPr>
          <p:spPr>
            <a:xfrm>
              <a:off x="8958392" y="3825551"/>
              <a:ext cx="699795" cy="369332"/>
            </a:xfrm>
            <a:prstGeom prst="ellipse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tx1"/>
                  </a:solidFill>
                </a:rPr>
                <a:t>AA</a:t>
              </a:r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FC999F95-AD60-B8F9-9EF9-C6FCD6406C35}"/>
                </a:ext>
              </a:extLst>
            </p:cNvPr>
            <p:cNvSpPr/>
            <p:nvPr/>
          </p:nvSpPr>
          <p:spPr>
            <a:xfrm>
              <a:off x="9846904" y="3825551"/>
              <a:ext cx="699795" cy="369332"/>
            </a:xfrm>
            <a:prstGeom prst="ellips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tx1"/>
                  </a:solidFill>
                </a:rPr>
                <a:t>AA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794088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BB5CA6D-B995-C96A-30E7-38C96B7BE6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688" y="1622903"/>
            <a:ext cx="4625741" cy="361219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8649D2C-D197-48C8-25BA-415818DEB2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5547" y="2008629"/>
            <a:ext cx="5329883" cy="322101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450978F-4502-61C2-21D1-57E199EE08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51768" y="1534034"/>
            <a:ext cx="6353640" cy="449366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E5C3547-AF00-F7C1-1FC7-A18F663FEB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0035" y="5229642"/>
            <a:ext cx="2136849" cy="129136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132466B-BFBF-EFCD-D973-EAA5AE3F72C2}"/>
              </a:ext>
            </a:extLst>
          </p:cNvPr>
          <p:cNvSpPr txBox="1"/>
          <p:nvPr/>
        </p:nvSpPr>
        <p:spPr>
          <a:xfrm>
            <a:off x="457200" y="382555"/>
            <a:ext cx="113366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>
                <a:latin typeface="Arial" panose="020B0604020202020204" pitchFamily="34" charset="0"/>
                <a:cs typeface="Arial" panose="020B0604020202020204" pitchFamily="34" charset="0"/>
              </a:rPr>
              <a:t>1.2 Μακρομόρια_Πρωτείνες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8909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120FCA6-92A4-9C19-EDD2-3AD506BAC9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725" y="1988126"/>
            <a:ext cx="4523015" cy="32004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DE952CD-AF02-6BF5-F25F-B4D4CF4D81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1096" y="1156996"/>
            <a:ext cx="4464921" cy="501539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5E79D1A-36B5-8BC2-B122-BFEB4049ACEE}"/>
              </a:ext>
            </a:extLst>
          </p:cNvPr>
          <p:cNvSpPr txBox="1"/>
          <p:nvPr/>
        </p:nvSpPr>
        <p:spPr>
          <a:xfrm>
            <a:off x="457200" y="382555"/>
            <a:ext cx="113366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>
                <a:latin typeface="Arial" panose="020B0604020202020204" pitchFamily="34" charset="0"/>
                <a:cs typeface="Arial" panose="020B0604020202020204" pitchFamily="34" charset="0"/>
              </a:rPr>
              <a:t>1.2 Μακρομόρια_Πρωτείνες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28397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9244F97-D511-666C-1A5F-E30D15A993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466" y="1143767"/>
            <a:ext cx="3061057" cy="356708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55779C2-D5AE-B3ED-6E93-8D6221E055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548" y="2073576"/>
            <a:ext cx="4301398" cy="440186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1D1C504-4319-8ACE-D737-CD0E098756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2499" y="1473531"/>
            <a:ext cx="3629501" cy="276778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6B44FB3-222F-6BC4-C320-69A6E01326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1241" y="4400888"/>
            <a:ext cx="1640974" cy="196716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473532D-56F4-F765-7189-703A349AFC70}"/>
              </a:ext>
            </a:extLst>
          </p:cNvPr>
          <p:cNvSpPr txBox="1"/>
          <p:nvPr/>
        </p:nvSpPr>
        <p:spPr>
          <a:xfrm>
            <a:off x="8339073" y="982600"/>
            <a:ext cx="34548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Παράδειγμα Τεταρτοταγούς Δομής</a:t>
            </a:r>
            <a:endParaRPr lang="en-US" sz="1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EE8A241-F89A-D5F4-85B6-B11802E9217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4148" y="905775"/>
            <a:ext cx="3705006" cy="101414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7B5D7A4-408F-0A8F-C55E-63DFC4F3E88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60466" y="4732877"/>
            <a:ext cx="4301398" cy="196271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C722E5E-6E00-A6FD-6048-A3FEAF1003C4}"/>
              </a:ext>
            </a:extLst>
          </p:cNvPr>
          <p:cNvSpPr txBox="1"/>
          <p:nvPr/>
        </p:nvSpPr>
        <p:spPr>
          <a:xfrm>
            <a:off x="457200" y="382555"/>
            <a:ext cx="113366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>
                <a:latin typeface="Arial" panose="020B0604020202020204" pitchFamily="34" charset="0"/>
                <a:cs typeface="Arial" panose="020B0604020202020204" pitchFamily="34" charset="0"/>
              </a:rPr>
              <a:t>1.2 Μακρομόρια_Πρωτείνες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31042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28EC4C1-97B1-4C98-7634-C6F2C20F57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3552" y="1253175"/>
            <a:ext cx="9184896" cy="522227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8098177-E7A7-7233-8E34-8B9614725FFB}"/>
              </a:ext>
            </a:extLst>
          </p:cNvPr>
          <p:cNvSpPr txBox="1"/>
          <p:nvPr/>
        </p:nvSpPr>
        <p:spPr>
          <a:xfrm>
            <a:off x="294951" y="1421138"/>
            <a:ext cx="4180114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 </a:t>
            </a:r>
            <a:r>
              <a:rPr lang="el-GR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πρωτοταγής δομή μιας πρωτείνης καθορίζει τη διαμόρφωση της στο χώρο και άρα τη λειτουργικότητά της!!!!</a:t>
            </a:r>
            <a:endParaRPr lang="en-US" sz="1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7050551-C446-0EF6-0D6E-BB914B6244F9}"/>
              </a:ext>
            </a:extLst>
          </p:cNvPr>
          <p:cNvSpPr txBox="1"/>
          <p:nvPr/>
        </p:nvSpPr>
        <p:spPr>
          <a:xfrm>
            <a:off x="457200" y="382555"/>
            <a:ext cx="113366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>
                <a:latin typeface="Arial" panose="020B0604020202020204" pitchFamily="34" charset="0"/>
                <a:cs typeface="Arial" panose="020B0604020202020204" pitchFamily="34" charset="0"/>
              </a:rPr>
              <a:t>1.2 Μακρομόρια_Πρωτείνες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63249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067FE16-E023-BE0B-54FB-BA7784CCD3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373" y="1100306"/>
            <a:ext cx="4875127" cy="537513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7B19AE9-BDEE-A0B6-0163-86A25801E9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8186" y="1100306"/>
            <a:ext cx="4636312" cy="537514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372D7A4-2F17-AD1E-1C3D-F58EF38B292B}"/>
              </a:ext>
            </a:extLst>
          </p:cNvPr>
          <p:cNvSpPr txBox="1"/>
          <p:nvPr/>
        </p:nvSpPr>
        <p:spPr>
          <a:xfrm>
            <a:off x="457200" y="382555"/>
            <a:ext cx="113366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>
                <a:latin typeface="Arial" panose="020B0604020202020204" pitchFamily="34" charset="0"/>
                <a:cs typeface="Arial" panose="020B0604020202020204" pitchFamily="34" charset="0"/>
              </a:rPr>
              <a:t>1.2 Μακρομόρια_Πρωτείνες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99961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55FC504-5CB2-98F2-EA1A-BE43906F9A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521" y="1259130"/>
            <a:ext cx="5166808" cy="172989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76E1446-1DB5-EA9D-76B4-093ED0B804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324" y="1618028"/>
            <a:ext cx="5975570" cy="428988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697DB82-4C75-30FE-DE85-EA23619BC048}"/>
              </a:ext>
            </a:extLst>
          </p:cNvPr>
          <p:cNvSpPr txBox="1"/>
          <p:nvPr/>
        </p:nvSpPr>
        <p:spPr>
          <a:xfrm>
            <a:off x="457200" y="382555"/>
            <a:ext cx="113366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>
                <a:latin typeface="Arial" panose="020B0604020202020204" pitchFamily="34" charset="0"/>
                <a:cs typeface="Arial" panose="020B0604020202020204" pitchFamily="34" charset="0"/>
              </a:rPr>
              <a:t>1.2 Μακρομόρια_Πρωτείνες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46995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EA15258-A6C7-5A8F-6CE6-8A84F4C80355}"/>
              </a:ext>
            </a:extLst>
          </p:cNvPr>
          <p:cNvSpPr txBox="1"/>
          <p:nvPr/>
        </p:nvSpPr>
        <p:spPr>
          <a:xfrm>
            <a:off x="457200" y="382555"/>
            <a:ext cx="113366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>
                <a:latin typeface="Arial" panose="020B0604020202020204" pitchFamily="34" charset="0"/>
                <a:cs typeface="Arial" panose="020B0604020202020204" pitchFamily="34" charset="0"/>
              </a:rPr>
              <a:t>1.2 Μακρομόρια_Πρωτείνες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19303A1-848E-D569-EB89-D1855C2CA91A}"/>
              </a:ext>
            </a:extLst>
          </p:cNvPr>
          <p:cNvSpPr txBox="1"/>
          <p:nvPr/>
        </p:nvSpPr>
        <p:spPr>
          <a:xfrm>
            <a:off x="1200021" y="1178542"/>
            <a:ext cx="9511522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Ερωτήσεις</a:t>
            </a:r>
            <a:endParaRPr lang="en-US" sz="1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C471591-0871-A1FD-0BEF-E437834386F3}"/>
              </a:ext>
            </a:extLst>
          </p:cNvPr>
          <p:cNvSpPr txBox="1"/>
          <p:nvPr/>
        </p:nvSpPr>
        <p:spPr>
          <a:xfrm>
            <a:off x="1310693" y="1847163"/>
            <a:ext cx="951152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l-GR" dirty="0"/>
              <a:t>Ποια είναι τα μονομερή των πρωτεινών;</a:t>
            </a:r>
          </a:p>
          <a:p>
            <a:pPr marL="342900" indent="-342900">
              <a:buFont typeface="+mj-lt"/>
              <a:buAutoNum type="arabicPeriod"/>
            </a:pPr>
            <a:r>
              <a:rPr lang="el-GR" dirty="0"/>
              <a:t>Από τη καθορίζεται η λειτουργία των πρωτεινικών μορίων; </a:t>
            </a:r>
          </a:p>
          <a:p>
            <a:pPr marL="342900" indent="-342900">
              <a:buFont typeface="+mj-lt"/>
              <a:buAutoNum type="arabicPeriod"/>
            </a:pPr>
            <a:r>
              <a:rPr lang="el-GR" dirty="0"/>
              <a:t>Σε ποιες κατηγορίες διακρίνονται οι πρωτείνες με βάση τη λειτουργικότητά τους;</a:t>
            </a:r>
          </a:p>
          <a:p>
            <a:pPr marL="342900" indent="-342900">
              <a:buFont typeface="+mj-lt"/>
              <a:buAutoNum type="arabicPeriod"/>
            </a:pPr>
            <a:r>
              <a:rPr lang="el-GR" dirty="0"/>
              <a:t>Περιγράψτε τα τέσσερα επίπεδα οργάνωσης των πρωτεινών.</a:t>
            </a:r>
          </a:p>
          <a:p>
            <a:pPr marL="342900" indent="-342900">
              <a:buFont typeface="+mj-lt"/>
              <a:buAutoNum type="arabicPeriod"/>
            </a:pPr>
            <a:r>
              <a:rPr lang="el-GR" dirty="0"/>
              <a:t>Τι είναι η πρωτείνη;</a:t>
            </a:r>
          </a:p>
          <a:p>
            <a:pPr marL="342900" indent="-342900">
              <a:buFont typeface="+mj-lt"/>
              <a:buAutoNum type="arabicPeriod"/>
            </a:pPr>
            <a:r>
              <a:rPr lang="el-GR" dirty="0"/>
              <a:t>Τι ονομάζεται μετουσίωση πρωτεινών και που οφείλεται;</a:t>
            </a:r>
          </a:p>
          <a:p>
            <a:pPr marL="342900" indent="-342900">
              <a:buFont typeface="+mj-lt"/>
              <a:buAutoNum type="arabicPeriod"/>
            </a:pPr>
            <a:r>
              <a:rPr lang="el-GR" dirty="0"/>
              <a:t>Τι είναι το αμινοξύ και πόσα διαφορετικά αμινοξέα χρησιμοποιούνται στη σύνθεση των πρωτεινών; Να αναφέρετε αναλυτικά τα τμήματα από τα οποία αποτελείται ένα αμινοξύ.</a:t>
            </a:r>
          </a:p>
          <a:p>
            <a:pPr marL="342900" indent="-342900">
              <a:buFont typeface="+mj-lt"/>
              <a:buAutoNum type="arabicPeriod"/>
            </a:pPr>
            <a:r>
              <a:rPr lang="el-GR" dirty="0"/>
              <a:t>Τι ονομάζουμε διπεπτίδιο, τριπεπτίδιο και πολυπεπτίδιο;</a:t>
            </a:r>
          </a:p>
          <a:p>
            <a:pPr marL="342900" indent="-342900">
              <a:buFont typeface="+mj-lt"/>
              <a:buAutoNum type="arabicPeriod"/>
            </a:pPr>
            <a:r>
              <a:rPr lang="el-GR" dirty="0"/>
              <a:t>Παρακάτω απεικονίζονται 2 από τα 20 αμινοξέα που αποτελούν συστατικά πρωτεινών. Το αμινοκύ Αλανίνη και το αμινοξύ Γλυκινη. Ποια είναι η πλευρική ομάδα </a:t>
            </a:r>
            <a:r>
              <a:rPr lang="en-US" dirty="0"/>
              <a:t>R</a:t>
            </a:r>
            <a:r>
              <a:rPr lang="el-GR" dirty="0"/>
              <a:t> για το καθένα από αυτά?</a:t>
            </a:r>
          </a:p>
          <a:p>
            <a:pPr marL="342900" indent="-342900">
              <a:buFont typeface="+mj-lt"/>
              <a:buAutoNum type="arabicPeriod"/>
            </a:pPr>
            <a:endParaRPr lang="el-GR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ED4E31A-057D-BA1F-E90D-177173A60B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6651" y="5236411"/>
            <a:ext cx="1893806" cy="119160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D224E83-BBE7-CF8C-9A58-A56FA3CE3A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2869" y="5244048"/>
            <a:ext cx="1893806" cy="112332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76173A3-8366-B3DE-D7FB-A7507B7CBF7A}"/>
              </a:ext>
            </a:extLst>
          </p:cNvPr>
          <p:cNvSpPr txBox="1"/>
          <p:nvPr/>
        </p:nvSpPr>
        <p:spPr>
          <a:xfrm>
            <a:off x="6522098" y="6488668"/>
            <a:ext cx="1399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/>
              <a:t>Γλυκίνη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42946CC-CC78-792F-0CCC-54C8DD064335}"/>
              </a:ext>
            </a:extLst>
          </p:cNvPr>
          <p:cNvSpPr txBox="1"/>
          <p:nvPr/>
        </p:nvSpPr>
        <p:spPr>
          <a:xfrm>
            <a:off x="3540319" y="6488668"/>
            <a:ext cx="1399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/>
              <a:t>Αλανίνη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97623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2541</TotalTime>
  <Words>199</Words>
  <Application>Microsoft Office PowerPoint</Application>
  <PresentationFormat>Widescreen</PresentationFormat>
  <Paragraphs>34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Georgios Pappas</dc:creator>
  <cp:lastModifiedBy>Georgios Pappas</cp:lastModifiedBy>
  <cp:revision>5</cp:revision>
  <dcterms:created xsi:type="dcterms:W3CDTF">2026-04-22T19:58:08Z</dcterms:created>
  <dcterms:modified xsi:type="dcterms:W3CDTF">2026-09-15T14:10:50Z</dcterms:modified>
</cp:coreProperties>
</file>